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7" r:id="rId2"/>
  </p:sldMasterIdLst>
  <p:notesMasterIdLst>
    <p:notesMasterId r:id="rId11"/>
  </p:notesMasterIdLst>
  <p:sldIdLst>
    <p:sldId id="256" r:id="rId3"/>
    <p:sldId id="258" r:id="rId4"/>
    <p:sldId id="322" r:id="rId5"/>
    <p:sldId id="274" r:id="rId6"/>
    <p:sldId id="333" r:id="rId7"/>
    <p:sldId id="331" r:id="rId8"/>
    <p:sldId id="263" r:id="rId9"/>
    <p:sldId id="307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88">
          <p15:clr>
            <a:srgbClr val="A4A3A4"/>
          </p15:clr>
        </p15:guide>
        <p15:guide id="3" orient="horz" pos="3657">
          <p15:clr>
            <a:srgbClr val="A4A3A4"/>
          </p15:clr>
        </p15:guide>
        <p15:guide id="4" orient="horz" pos="1706">
          <p15:clr>
            <a:srgbClr val="A4A3A4"/>
          </p15:clr>
        </p15:guide>
        <p15:guide id="5" orient="horz" pos="1412">
          <p15:clr>
            <a:srgbClr val="A4A3A4"/>
          </p15:clr>
        </p15:guide>
        <p15:guide id="6" pos="7514">
          <p15:clr>
            <a:srgbClr val="A4A3A4"/>
          </p15:clr>
        </p15:guide>
        <p15:guide id="7" pos="6879">
          <p15:clr>
            <a:srgbClr val="A4A3A4"/>
          </p15:clr>
        </p15:guide>
        <p15:guide id="8" pos="2751">
          <p15:clr>
            <a:srgbClr val="A4A3A4"/>
          </p15:clr>
        </p15:guide>
        <p15:guide id="9" pos="370">
          <p15:clr>
            <a:srgbClr val="A4A3A4"/>
          </p15:clr>
        </p15:guide>
        <p15:guide id="10" orient="horz" pos="346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74" roundtripDataSignature="AMtx7mixqh6snfz2VlUCkps9KMK/zxDV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6EC0EC5-A2DB-423E-ABDC-0F323737DA57}">
  <a:tblStyle styleId="{66EC0EC5-A2DB-423E-ABDC-0F323737DA5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88"/>
        <p:guide orient="horz" pos="3657"/>
        <p:guide orient="horz" pos="1706"/>
        <p:guide orient="horz" pos="1412"/>
        <p:guide pos="7514"/>
        <p:guide pos="6879"/>
        <p:guide pos="2751"/>
        <p:guide pos="370"/>
        <p:guide orient="horz" pos="34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74" Type="http://customschemas.google.com/relationships/presentationmetadata" Target="metadata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7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710090" y="4926014"/>
            <a:ext cx="5683886" cy="402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8" name="Google Shape;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" name="Google Shape;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30" name="Google Shape;1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0" name="Google Shape;27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0" name="Google Shape;27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95586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33" name="Google Shape;2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8:notes"/>
          <p:cNvSpPr txBox="1">
            <a:spLocks noGrp="1"/>
          </p:cNvSpPr>
          <p:nvPr>
            <p:ph type="body" idx="1"/>
          </p:nvPr>
        </p:nvSpPr>
        <p:spPr>
          <a:xfrm>
            <a:off x="710090" y="4926014"/>
            <a:ext cx="5683886" cy="402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1" name="Google Shape;141;p8:notes"/>
          <p:cNvSpPr txBox="1">
            <a:spLocks noGrp="1"/>
          </p:cNvSpPr>
          <p:nvPr>
            <p:ph type="sldNum" idx="12"/>
          </p:nvPr>
        </p:nvSpPr>
        <p:spPr>
          <a:xfrm>
            <a:off x="4023836" y="9721851"/>
            <a:ext cx="3078639" cy="51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5" name="Google Shape;605;p51:notes"/>
          <p:cNvSpPr txBox="1">
            <a:spLocks noGrp="1"/>
          </p:cNvSpPr>
          <p:nvPr>
            <p:ph type="body" idx="1"/>
          </p:nvPr>
        </p:nvSpPr>
        <p:spPr>
          <a:xfrm>
            <a:off x="710090" y="4926014"/>
            <a:ext cx="5683886" cy="402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06" name="Google Shape;606;p51:notes"/>
          <p:cNvSpPr txBox="1">
            <a:spLocks noGrp="1"/>
          </p:cNvSpPr>
          <p:nvPr>
            <p:ph type="sldNum" idx="12"/>
          </p:nvPr>
        </p:nvSpPr>
        <p:spPr>
          <a:xfrm>
            <a:off x="4023836" y="9721851"/>
            <a:ext cx="3078639" cy="51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4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" name="Google Shape;18;p54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7"/>
          <p:cNvSpPr txBox="1">
            <a:spLocks noGrp="1"/>
          </p:cNvSpPr>
          <p:nvPr>
            <p:ph type="body" idx="1"/>
          </p:nvPr>
        </p:nvSpPr>
        <p:spPr>
          <a:xfrm>
            <a:off x="609600" y="1700807"/>
            <a:ext cx="10972800" cy="461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57"/>
          <p:cNvSpPr txBox="1">
            <a:spLocks noGrp="1"/>
          </p:cNvSpPr>
          <p:nvPr>
            <p:ph type="title"/>
          </p:nvPr>
        </p:nvSpPr>
        <p:spPr>
          <a:xfrm>
            <a:off x="609600" y="936103"/>
            <a:ext cx="10972800" cy="622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  <a:defRPr sz="3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cxnSp>
        <p:nvCxnSpPr>
          <p:cNvPr id="22" name="Google Shape;22;p57"/>
          <p:cNvCxnSpPr/>
          <p:nvPr/>
        </p:nvCxnSpPr>
        <p:spPr>
          <a:xfrm>
            <a:off x="3960000" y="1579620"/>
            <a:ext cx="4320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3" name="Google Shape;23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11" y="77790"/>
            <a:ext cx="1130482" cy="764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8"/>
          <p:cNvSpPr txBox="1">
            <a:spLocks noGrp="1"/>
          </p:cNvSpPr>
          <p:nvPr>
            <p:ph type="body" idx="1"/>
          </p:nvPr>
        </p:nvSpPr>
        <p:spPr>
          <a:xfrm>
            <a:off x="609600" y="2852936"/>
            <a:ext cx="10972800" cy="346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58"/>
          <p:cNvSpPr txBox="1">
            <a:spLocks noGrp="1"/>
          </p:cNvSpPr>
          <p:nvPr>
            <p:ph type="title"/>
          </p:nvPr>
        </p:nvSpPr>
        <p:spPr>
          <a:xfrm>
            <a:off x="609600" y="936103"/>
            <a:ext cx="10972800" cy="622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" name="Google Shape;27;p58"/>
          <p:cNvSpPr txBox="1">
            <a:spLocks noGrp="1"/>
          </p:cNvSpPr>
          <p:nvPr>
            <p:ph type="body" idx="2"/>
          </p:nvPr>
        </p:nvSpPr>
        <p:spPr>
          <a:xfrm>
            <a:off x="609600" y="1628800"/>
            <a:ext cx="10972800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9"/>
          <p:cNvSpPr txBox="1">
            <a:spLocks noGrp="1"/>
          </p:cNvSpPr>
          <p:nvPr>
            <p:ph type="body" idx="1"/>
          </p:nvPr>
        </p:nvSpPr>
        <p:spPr>
          <a:xfrm>
            <a:off x="609600" y="2924944"/>
            <a:ext cx="5384800" cy="338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59"/>
          <p:cNvSpPr txBox="1">
            <a:spLocks noGrp="1"/>
          </p:cNvSpPr>
          <p:nvPr>
            <p:ph type="body" idx="2"/>
          </p:nvPr>
        </p:nvSpPr>
        <p:spPr>
          <a:xfrm>
            <a:off x="6197600" y="2924944"/>
            <a:ext cx="5384800" cy="338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59"/>
          <p:cNvSpPr txBox="1">
            <a:spLocks noGrp="1"/>
          </p:cNvSpPr>
          <p:nvPr>
            <p:ph type="title"/>
          </p:nvPr>
        </p:nvSpPr>
        <p:spPr>
          <a:xfrm>
            <a:off x="609600" y="936103"/>
            <a:ext cx="10972800" cy="622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59"/>
          <p:cNvSpPr txBox="1">
            <a:spLocks noGrp="1"/>
          </p:cNvSpPr>
          <p:nvPr>
            <p:ph type="body" idx="3"/>
          </p:nvPr>
        </p:nvSpPr>
        <p:spPr>
          <a:xfrm>
            <a:off x="609600" y="1628800"/>
            <a:ext cx="10972800" cy="1224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0"/>
          <p:cNvSpPr txBox="1"/>
          <p:nvPr/>
        </p:nvSpPr>
        <p:spPr>
          <a:xfrm>
            <a:off x="609600" y="1700807"/>
            <a:ext cx="4544229" cy="461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TO EDIT MASTER TEXT STYLES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1950" marR="0" lvl="1" indent="-1809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Second level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4988" marR="0" lvl="2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Third level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15963" marR="0" lvl="3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Fourth level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6938" marR="0" lvl="4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Fifth level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60"/>
          <p:cNvSpPr txBox="1">
            <a:spLocks noGrp="1"/>
          </p:cNvSpPr>
          <p:nvPr>
            <p:ph type="title"/>
          </p:nvPr>
        </p:nvSpPr>
        <p:spPr>
          <a:xfrm>
            <a:off x="695400" y="936104"/>
            <a:ext cx="10972800" cy="622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  <a:defRPr sz="3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60"/>
          <p:cNvSpPr txBox="1"/>
          <p:nvPr/>
        </p:nvSpPr>
        <p:spPr>
          <a:xfrm>
            <a:off x="7038173" y="1700807"/>
            <a:ext cx="4544229" cy="461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TO EDIT MASTER TEXT STYLES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1950" marR="0" lvl="1" indent="-1809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Second level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4988" marR="0" lvl="2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Third level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15963" marR="0" lvl="3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Fourth level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6938" marR="0" lvl="4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Fifth level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1"/>
          <p:cNvSpPr txBox="1">
            <a:spLocks noGrp="1"/>
          </p:cNvSpPr>
          <p:nvPr>
            <p:ph type="body" idx="1"/>
          </p:nvPr>
        </p:nvSpPr>
        <p:spPr>
          <a:xfrm>
            <a:off x="606791" y="1700807"/>
            <a:ext cx="8006680" cy="461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61"/>
          <p:cNvSpPr txBox="1">
            <a:spLocks noGrp="1"/>
          </p:cNvSpPr>
          <p:nvPr>
            <p:ph type="title"/>
          </p:nvPr>
        </p:nvSpPr>
        <p:spPr>
          <a:xfrm>
            <a:off x="609600" y="936103"/>
            <a:ext cx="10972800" cy="622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0" name="Google Shape;40;p61"/>
          <p:cNvSpPr txBox="1">
            <a:spLocks noGrp="1"/>
          </p:cNvSpPr>
          <p:nvPr>
            <p:ph type="body" idx="2"/>
          </p:nvPr>
        </p:nvSpPr>
        <p:spPr>
          <a:xfrm>
            <a:off x="8699371" y="1700808"/>
            <a:ext cx="2894112" cy="4608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2"/>
          <p:cNvSpPr txBox="1">
            <a:spLocks noGrp="1"/>
          </p:cNvSpPr>
          <p:nvPr>
            <p:ph type="title"/>
          </p:nvPr>
        </p:nvSpPr>
        <p:spPr>
          <a:xfrm>
            <a:off x="609600" y="936103"/>
            <a:ext cx="10972800" cy="622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6"/>
          <p:cNvSpPr txBox="1">
            <a:spLocks noGrp="1"/>
          </p:cNvSpPr>
          <p:nvPr>
            <p:ph type="body" idx="1"/>
          </p:nvPr>
        </p:nvSpPr>
        <p:spPr>
          <a:xfrm>
            <a:off x="609600" y="1700807"/>
            <a:ext cx="10972800" cy="461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56"/>
          <p:cNvSpPr txBox="1">
            <a:spLocks noGrp="1"/>
          </p:cNvSpPr>
          <p:nvPr>
            <p:ph type="title"/>
          </p:nvPr>
        </p:nvSpPr>
        <p:spPr>
          <a:xfrm>
            <a:off x="609600" y="936103"/>
            <a:ext cx="10972800" cy="622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  <a:defRPr sz="3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cxnSp>
        <p:nvCxnSpPr>
          <p:cNvPr id="54" name="Google Shape;54;p56"/>
          <p:cNvCxnSpPr/>
          <p:nvPr/>
        </p:nvCxnSpPr>
        <p:spPr>
          <a:xfrm>
            <a:off x="3960000" y="1579620"/>
            <a:ext cx="4320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5" name="Google Shape;55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595" y="89552"/>
            <a:ext cx="1095713" cy="741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3"/>
          <p:cNvSpPr txBox="1">
            <a:spLocks noGrp="1"/>
          </p:cNvSpPr>
          <p:nvPr>
            <p:ph type="body" idx="1"/>
          </p:nvPr>
        </p:nvSpPr>
        <p:spPr>
          <a:xfrm>
            <a:off x="609600" y="1700807"/>
            <a:ext cx="10972800" cy="461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3"/>
          <p:cNvSpPr txBox="1"/>
          <p:nvPr/>
        </p:nvSpPr>
        <p:spPr>
          <a:xfrm>
            <a:off x="609601" y="6356351"/>
            <a:ext cx="18139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rPr lang="en-US" sz="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AnaPico AG, Switzerland</a:t>
            </a:r>
            <a:endParaRPr sz="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53"/>
          <p:cNvSpPr txBox="1"/>
          <p:nvPr/>
        </p:nvSpPr>
        <p:spPr>
          <a:xfrm>
            <a:off x="10920535" y="6356351"/>
            <a:ext cx="661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" name="Google Shape;13;p53"/>
          <p:cNvCxnSpPr/>
          <p:nvPr/>
        </p:nvCxnSpPr>
        <p:spPr>
          <a:xfrm>
            <a:off x="2351584" y="6525344"/>
            <a:ext cx="8568951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" name="Google Shape;14;p53"/>
          <p:cNvCxnSpPr/>
          <p:nvPr/>
        </p:nvCxnSpPr>
        <p:spPr>
          <a:xfrm>
            <a:off x="2351584" y="6566909"/>
            <a:ext cx="8568951" cy="0"/>
          </a:xfrm>
          <a:prstGeom prst="straightConnector1">
            <a:avLst/>
          </a:prstGeom>
          <a:noFill/>
          <a:ln w="28575" cap="flat" cmpd="sng">
            <a:solidFill>
              <a:srgbClr val="BD4B4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Google Shape;15;p53"/>
          <p:cNvSpPr txBox="1">
            <a:spLocks noGrp="1"/>
          </p:cNvSpPr>
          <p:nvPr>
            <p:ph type="title"/>
          </p:nvPr>
        </p:nvSpPr>
        <p:spPr>
          <a:xfrm>
            <a:off x="609600" y="936103"/>
            <a:ext cx="10972800" cy="622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5"/>
          <p:cNvSpPr txBox="1">
            <a:spLocks noGrp="1"/>
          </p:cNvSpPr>
          <p:nvPr>
            <p:ph type="body" idx="1"/>
          </p:nvPr>
        </p:nvSpPr>
        <p:spPr>
          <a:xfrm>
            <a:off x="609600" y="1700807"/>
            <a:ext cx="10972800" cy="461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55"/>
          <p:cNvSpPr txBox="1"/>
          <p:nvPr/>
        </p:nvSpPr>
        <p:spPr>
          <a:xfrm>
            <a:off x="609601" y="6356351"/>
            <a:ext cx="18139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rPr lang="en-US" sz="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AnaPico AG, Switzerland</a:t>
            </a:r>
            <a:endParaRPr sz="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55"/>
          <p:cNvSpPr txBox="1"/>
          <p:nvPr/>
        </p:nvSpPr>
        <p:spPr>
          <a:xfrm>
            <a:off x="10920535" y="6356351"/>
            <a:ext cx="661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" name="Google Shape;48;p55"/>
          <p:cNvCxnSpPr/>
          <p:nvPr/>
        </p:nvCxnSpPr>
        <p:spPr>
          <a:xfrm>
            <a:off x="2351584" y="6525344"/>
            <a:ext cx="8568951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" name="Google Shape;49;p55"/>
          <p:cNvCxnSpPr/>
          <p:nvPr/>
        </p:nvCxnSpPr>
        <p:spPr>
          <a:xfrm>
            <a:off x="2351584" y="6566909"/>
            <a:ext cx="8568951" cy="0"/>
          </a:xfrm>
          <a:prstGeom prst="straightConnector1">
            <a:avLst/>
          </a:prstGeom>
          <a:noFill/>
          <a:ln w="28575" cap="flat" cmpd="sng">
            <a:solidFill>
              <a:srgbClr val="BD4B4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" name="Google Shape;50;p55"/>
          <p:cNvSpPr txBox="1">
            <a:spLocks noGrp="1"/>
          </p:cNvSpPr>
          <p:nvPr>
            <p:ph type="title"/>
          </p:nvPr>
        </p:nvSpPr>
        <p:spPr>
          <a:xfrm>
            <a:off x="609600" y="936103"/>
            <a:ext cx="10972800" cy="622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8.png"/><Relationship Id="rId7" Type="http://schemas.openxmlformats.org/officeDocument/2006/relationships/hyperlink" Target="mailto:marketing@anapico.co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hyperlink" Target="mailto:support@anapico.com" TargetMode="External"/><Relationship Id="rId5" Type="http://schemas.openxmlformats.org/officeDocument/2006/relationships/hyperlink" Target="mailto:sales@anapico.com" TargetMode="External"/><Relationship Id="rId4" Type="http://schemas.openxmlformats.org/officeDocument/2006/relationships/hyperlink" Target="mailto:info@anapico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2613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"/>
          <p:cNvSpPr txBox="1">
            <a:spLocks noGrp="1"/>
          </p:cNvSpPr>
          <p:nvPr>
            <p:ph type="ctrTitle"/>
          </p:nvPr>
        </p:nvSpPr>
        <p:spPr>
          <a:xfrm>
            <a:off x="914400" y="470517"/>
            <a:ext cx="10363200" cy="5761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5400" b="1" i="0" u="none" strike="noStrike" cap="none" dirty="0">
                <a:solidFill>
                  <a:schemeClr val="lt1"/>
                </a:solidFill>
              </a:rPr>
              <a:t>AnaPico Products </a:t>
            </a:r>
            <a:br>
              <a:rPr lang="en-US" sz="5400" b="1" i="0" u="none" strike="noStrike" cap="none" dirty="0">
                <a:solidFill>
                  <a:schemeClr val="lt1"/>
                </a:solidFill>
              </a:rPr>
            </a:br>
            <a:r>
              <a:rPr lang="en-US" sz="5400" b="1" i="0" u="none" strike="noStrike" cap="none" dirty="0">
                <a:solidFill>
                  <a:schemeClr val="lt1"/>
                </a:solidFill>
              </a:rPr>
              <a:t>For Quantum Computing</a:t>
            </a:r>
            <a:br>
              <a:rPr lang="en-US" sz="5400" b="1" i="0" u="none" strike="noStrike" cap="none" dirty="0">
                <a:solidFill>
                  <a:schemeClr val="lt1"/>
                </a:solidFill>
              </a:rPr>
            </a:br>
            <a:r>
              <a:rPr lang="en-US" sz="2400" b="1" i="0" u="none" strike="noStrike" cap="none" dirty="0">
                <a:solidFill>
                  <a:schemeClr val="lt1"/>
                </a:solidFill>
              </a:rPr>
              <a:t>  </a:t>
            </a:r>
            <a:br>
              <a:rPr lang="en-US" sz="5400" b="1" i="0" u="none" strike="noStrike" cap="none" dirty="0">
                <a:solidFill>
                  <a:schemeClr val="lt1"/>
                </a:solidFill>
              </a:rPr>
            </a:br>
            <a:r>
              <a:rPr lang="en-US" sz="2800" b="1" i="0" u="none" strike="noStrike" cap="none" dirty="0">
                <a:solidFill>
                  <a:schemeClr val="lt1"/>
                </a:solidFill>
              </a:rPr>
              <a:t>Yu Gao, VP Sales </a:t>
            </a:r>
            <a:br>
              <a:rPr lang="en-US" sz="5400" b="1" i="0" u="none" strike="noStrike" cap="none" dirty="0">
                <a:solidFill>
                  <a:schemeClr val="lt1"/>
                </a:solidFill>
              </a:rPr>
            </a:br>
            <a:r>
              <a:rPr lang="en-US" sz="2400" b="1" i="0" u="none" strike="noStrike" cap="none" dirty="0">
                <a:solidFill>
                  <a:schemeClr val="lt1"/>
                </a:solidFill>
              </a:rPr>
              <a:t>  </a:t>
            </a:r>
            <a:br>
              <a:rPr lang="en-US" sz="5400" b="1" i="0" u="none" strike="noStrike" cap="none" dirty="0">
                <a:solidFill>
                  <a:schemeClr val="lt1"/>
                </a:solidFill>
              </a:rPr>
            </a:br>
            <a:r>
              <a:rPr lang="en-US" sz="2400" dirty="0">
                <a:solidFill>
                  <a:schemeClr val="lt1"/>
                </a:solidFill>
              </a:rPr>
              <a:t>Quantum X, Get-to-know Meeting, </a:t>
            </a:r>
            <a:br>
              <a:rPr lang="en-US" sz="2400" dirty="0">
                <a:solidFill>
                  <a:schemeClr val="lt1"/>
                </a:solidFill>
              </a:rPr>
            </a:br>
            <a:r>
              <a:rPr lang="en-US" sz="2400" dirty="0">
                <a:solidFill>
                  <a:schemeClr val="lt1"/>
                </a:solidFill>
              </a:rPr>
              <a:t>KIT </a:t>
            </a:r>
            <a:r>
              <a:rPr lang="en-US" sz="2400" dirty="0" err="1">
                <a:solidFill>
                  <a:schemeClr val="lt1"/>
                </a:solidFill>
              </a:rPr>
              <a:t>NanoMat</a:t>
            </a:r>
            <a:r>
              <a:rPr lang="en-US" sz="2400" dirty="0">
                <a:solidFill>
                  <a:schemeClr val="lt1"/>
                </a:solidFill>
              </a:rPr>
              <a:t>, Germany</a:t>
            </a:r>
            <a:br>
              <a:rPr lang="en-US" sz="2400" dirty="0">
                <a:solidFill>
                  <a:schemeClr val="lt1"/>
                </a:solidFill>
              </a:rPr>
            </a:br>
            <a:r>
              <a:rPr lang="en-US" sz="2400" dirty="0">
                <a:solidFill>
                  <a:schemeClr val="lt1"/>
                </a:solidFill>
              </a:rPr>
              <a:t>Jan. 24, 2022</a:t>
            </a:r>
            <a:endParaRPr lang="en-US" sz="2400" b="0" i="0" u="none" strike="noStrike" cap="none" dirty="0">
              <a:solidFill>
                <a:schemeClr val="lt1"/>
              </a:solidFill>
            </a:endParaRPr>
          </a:p>
        </p:txBody>
      </p:sp>
      <p:pic>
        <p:nvPicPr>
          <p:cNvPr id="62" name="Google Shape;6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24" y="64381"/>
            <a:ext cx="1130932" cy="765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Google Shape;80;p3"/>
          <p:cNvPicPr preferRelativeResize="0"/>
          <p:nvPr/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20" y="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"/>
          <p:cNvSpPr txBox="1"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4000" dirty="0">
                <a:solidFill>
                  <a:srgbClr val="FFFFFF"/>
                </a:solidFill>
              </a:rPr>
              <a:t>AnaPico AG Switzerland</a:t>
            </a:r>
            <a:br>
              <a:rPr lang="en-US" sz="4000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1800" dirty="0">
                <a:solidFill>
                  <a:srgbClr val="FFFFFF"/>
                </a:solidFill>
              </a:rPr>
              <a:t>www.anapico.com</a:t>
            </a:r>
            <a:endParaRPr sz="1800" dirty="0">
              <a:solidFill>
                <a:srgbClr val="FFFFFF"/>
              </a:solidFill>
            </a:endParaRPr>
          </a:p>
        </p:txBody>
      </p:sp>
      <p:cxnSp>
        <p:nvCxnSpPr>
          <p:cNvPr id="82" name="Google Shape;82;p3"/>
          <p:cNvCxnSpPr/>
          <p:nvPr/>
        </p:nvCxnSpPr>
        <p:spPr>
          <a:xfrm>
            <a:off x="4653372" y="2286000"/>
            <a:ext cx="0" cy="2286000"/>
          </a:xfrm>
          <a:prstGeom prst="straightConnector1">
            <a:avLst/>
          </a:prstGeom>
          <a:noFill/>
          <a:ln w="158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3" name="Google Shape;83;p3"/>
          <p:cNvSpPr txBox="1">
            <a:spLocks noGrp="1"/>
          </p:cNvSpPr>
          <p:nvPr>
            <p:ph type="body" idx="1"/>
          </p:nvPr>
        </p:nvSpPr>
        <p:spPr>
          <a:xfrm>
            <a:off x="5155380" y="1065862"/>
            <a:ext cx="6265092" cy="472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621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400" dirty="0">
                <a:solidFill>
                  <a:srgbClr val="FFFFFF"/>
                </a:solidFill>
              </a:rPr>
              <a:t>100% Swiss Company</a:t>
            </a:r>
            <a:endParaRPr sz="2400" dirty="0"/>
          </a:p>
          <a:p>
            <a:pPr marL="17621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400" dirty="0">
                <a:solidFill>
                  <a:srgbClr val="FFFFFF"/>
                </a:solidFill>
              </a:rPr>
              <a:t>Supplying RF and MW Test Instruments     </a:t>
            </a:r>
          </a:p>
          <a:p>
            <a:pPr marL="17621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       </a:t>
            </a:r>
            <a:r>
              <a:rPr lang="en-US" sz="2000" dirty="0">
                <a:solidFill>
                  <a:srgbClr val="FFFFFF"/>
                </a:solidFill>
              </a:rPr>
              <a:t>Represented in over 40 countries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000"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000" dirty="0">
                <a:solidFill>
                  <a:srgbClr val="FFFFFF"/>
                </a:solidFill>
              </a:rPr>
              <a:t>   ISO 9001 certified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000" b="0"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000" dirty="0">
                <a:solidFill>
                  <a:srgbClr val="FFFFFF"/>
                </a:solidFill>
              </a:rPr>
              <a:t>   Founded in 2004 in Zurich, Switzerland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000" b="0"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000" dirty="0">
                <a:solidFill>
                  <a:srgbClr val="FFFFFF"/>
                </a:solidFill>
              </a:rPr>
              <a:t>   Privately held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000"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000" dirty="0">
                <a:solidFill>
                  <a:srgbClr val="FFFFFF"/>
                </a:solidFill>
              </a:rPr>
              <a:t>   R&amp;D, manufacture, sales and marketing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000" dirty="0">
              <a:solidFill>
                <a:srgbClr val="FFFFFF"/>
              </a:solidFill>
            </a:endParaRPr>
          </a:p>
          <a:p>
            <a:pPr marL="22352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</a:pPr>
            <a:r>
              <a:rPr lang="en-US" sz="2000" dirty="0">
                <a:solidFill>
                  <a:srgbClr val="FFFFFF"/>
                </a:solidFill>
              </a:rPr>
              <a:t>   Profitable and growing since &gt; 10 consecutive years</a:t>
            </a:r>
            <a:endParaRPr dirty="0"/>
          </a:p>
        </p:txBody>
      </p:sp>
      <p:pic>
        <p:nvPicPr>
          <p:cNvPr id="85" name="Google Shape;85;p3" descr="Wel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6531" y="2497037"/>
            <a:ext cx="341594" cy="303797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3"/>
          <p:cNvSpPr txBox="1"/>
          <p:nvPr/>
        </p:nvSpPr>
        <p:spPr>
          <a:xfrm>
            <a:off x="10920535" y="6356351"/>
            <a:ext cx="661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3"/>
          <p:cNvSpPr txBox="1"/>
          <p:nvPr/>
        </p:nvSpPr>
        <p:spPr>
          <a:xfrm>
            <a:off x="609600" y="6356351"/>
            <a:ext cx="18139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© AnaPico AG, Switzerland</a:t>
            </a:r>
            <a:endParaRPr sz="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124" y="64381"/>
            <a:ext cx="1130932" cy="765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"/>
          <p:cNvSpPr txBox="1">
            <a:spLocks noGrp="1"/>
          </p:cNvSpPr>
          <p:nvPr>
            <p:ph type="title"/>
          </p:nvPr>
        </p:nvSpPr>
        <p:spPr>
          <a:xfrm>
            <a:off x="609600" y="936103"/>
            <a:ext cx="10972800" cy="622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en-US" dirty="0">
                <a:solidFill>
                  <a:schemeClr val="dk1"/>
                </a:solidFill>
              </a:rPr>
              <a:t>AnaPico Products</a:t>
            </a:r>
            <a:endParaRPr dirty="0">
              <a:solidFill>
                <a:schemeClr val="dk1"/>
              </a:solidFill>
            </a:endParaRPr>
          </a:p>
        </p:txBody>
      </p:sp>
      <p:graphicFrame>
        <p:nvGraphicFramePr>
          <p:cNvPr id="133" name="Google Shape;133;p7"/>
          <p:cNvGraphicFramePr/>
          <p:nvPr>
            <p:extLst>
              <p:ext uri="{D42A27DB-BD31-4B8C-83A1-F6EECF244321}">
                <p14:modId xmlns:p14="http://schemas.microsoft.com/office/powerpoint/2010/main" val="116142019"/>
              </p:ext>
            </p:extLst>
          </p:nvPr>
        </p:nvGraphicFramePr>
        <p:xfrm>
          <a:off x="541038" y="1775363"/>
          <a:ext cx="11351900" cy="4130070"/>
        </p:xfrm>
        <a:graphic>
          <a:graphicData uri="http://schemas.openxmlformats.org/drawingml/2006/table">
            <a:tbl>
              <a:tblPr>
                <a:noFill/>
                <a:tableStyleId>{66EC0EC5-A2DB-423E-ABDC-0F323737DA57}</a:tableStyleId>
              </a:tblPr>
              <a:tblGrid>
                <a:gridCol w="2837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7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37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SINGLE-CHANNEL RF / MW </a:t>
                      </a:r>
                      <a:br>
                        <a:rPr lang="en-US"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SIGNAL GENERATORS 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MULTI-CHANNEL RF / MW </a:t>
                      </a:r>
                      <a:br>
                        <a:rPr lang="en-US"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SIGNAL GENERATORS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FREQUENCY SYNTHESIZERS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SINGLE- / MULTI-CHANNELS</a:t>
                      </a:r>
                      <a:endParaRPr sz="14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SIGNAL SOURCE ANALYZERS / PHASE NOISE TESTERS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lang="en-US" sz="11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APSINX010</a:t>
                      </a:r>
                      <a:r>
                        <a:rPr lang="en-US" sz="11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single-channel RF SG up to 2, 4, 6 GHz, analog modulations</a:t>
                      </a: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100" b="1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APSINXXG</a:t>
                      </a:r>
                      <a:r>
                        <a:rPr lang="en-US" sz="11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single-channel MW SG up to 12, 20, 26 GHz, analog modulations</a:t>
                      </a: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100" b="1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APULN</a:t>
                      </a:r>
                      <a:r>
                        <a:rPr lang="en-US" sz="11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high-performance RF and MW SG up to 6, 12, 20, 26, 40 GHz, analog modulations</a:t>
                      </a:r>
                      <a:endParaRPr sz="11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1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APVSG</a:t>
                      </a: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ultra-agile, vector RF and MW SG up to 4, </a:t>
                      </a:r>
                      <a:r>
                        <a:rPr lang="en-US" sz="110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12, 20, 40 GHz</a:t>
                      </a:r>
                      <a:r>
                        <a:rPr lang="en-US" sz="110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digital </a:t>
                      </a: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modulations</a:t>
                      </a:r>
                      <a:endParaRPr sz="1400" u="none" strike="noStrike" cap="none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lang="en-US" sz="11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lang="en-US" sz="11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lang="en-US" sz="11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lang="en-US" sz="11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lang="en-US" sz="11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100" b="1" i="0" u="none" strike="noStrike" cap="none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APMS-X</a:t>
                      </a:r>
                      <a:r>
                        <a:rPr lang="en-US" sz="11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up to </a:t>
                      </a:r>
                      <a:r>
                        <a:rPr lang="en-US" sz="11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lang="en-US" sz="11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fully </a:t>
                      </a:r>
                      <a:r>
                        <a:rPr lang="en-US" sz="11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independently adjustable, </a:t>
                      </a:r>
                      <a:r>
                        <a:rPr lang="en-US" sz="11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phase</a:t>
                      </a:r>
                      <a:r>
                        <a:rPr lang="en-US" sz="11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  <a:r>
                        <a:rPr lang="en-US" sz="11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coherent and phase memory, up to 6, 12, 20, 33, 40 GHz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lang="en-US" sz="11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1" i="0" u="none" strike="noStrike" cap="none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</a:t>
                      </a:r>
                      <a:r>
                        <a:rPr lang="en-US" altLang="zh-CN" sz="1100" b="1" i="0" u="none" strike="noStrike" cap="none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VSG-X</a:t>
                      </a: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up to </a:t>
                      </a:r>
                      <a:r>
                        <a:rPr lang="en-US" sz="110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fully </a:t>
                      </a:r>
                      <a:r>
                        <a:rPr lang="en-US" sz="110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independently adjustable, </a:t>
                      </a: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phase</a:t>
                      </a:r>
                      <a:r>
                        <a:rPr lang="en-US" sz="110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coherent, 4, 6, 12, 20, 40 GHz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1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lang="en-US" sz="11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lang="en-US" sz="11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lang="en-US" sz="11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lang="en-US" sz="11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lang="en-US" sz="11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100" b="1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APSYN420, </a:t>
                      </a:r>
                      <a:r>
                        <a:rPr lang="en-US" sz="1100" b="1" i="0" u="none" strike="noStrike" cap="none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APSYN140(-X)</a:t>
                      </a:r>
                      <a:r>
                        <a:rPr lang="en-US" sz="11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single- and multi-channel frequency synthesizers up to 20, </a:t>
                      </a:r>
                      <a:r>
                        <a:rPr lang="en-US" sz="11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lang="en-US" sz="11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r>
                        <a:rPr lang="en-US" sz="11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GHz</a:t>
                      </a: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1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100" b="1" i="0" u="none" strike="noStrike" cap="none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APUASYN20(-X)</a:t>
                      </a: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ultra-compact up to 20 GHz, 1/2/3/4 channels</a:t>
                      </a:r>
                      <a:endParaRPr sz="1400" u="none" strike="noStrike" cap="none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lang="en-US" sz="11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lang="en-US" sz="11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lang="en-US" sz="11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lang="en-US" sz="11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lang="en-US" sz="11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100" b="1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APPH</a:t>
                      </a:r>
                      <a:r>
                        <a:rPr lang="en-US" sz="11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versatile</a:t>
                      </a:r>
                      <a:r>
                        <a:rPr lang="en-US" sz="11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broadband instruments </a:t>
                      </a:r>
                      <a:r>
                        <a:rPr lang="en-US" sz="11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up to 7, 26, </a:t>
                      </a: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40, 50, 65 </a:t>
                      </a:r>
                      <a:r>
                        <a:rPr lang="en-US" sz="11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GHz with very high measurement </a:t>
                      </a:r>
                      <a:r>
                        <a:rPr lang="en-US" sz="11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</a:t>
                      </a:r>
                      <a:r>
                        <a:rPr lang="en-US" sz="11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ensitivity</a:t>
                      </a:r>
                      <a:endParaRPr sz="1100" u="none" strike="noStrike" cap="none" dirty="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6" name="Google Shape;136;p7"/>
          <p:cNvPicPr preferRelativeResize="0"/>
          <p:nvPr/>
        </p:nvPicPr>
        <p:blipFill rotWithShape="1">
          <a:blip r:embed="rId3"/>
          <a:srcRect t="15262" b="15463"/>
          <a:stretch/>
        </p:blipFill>
        <p:spPr>
          <a:xfrm>
            <a:off x="9309209" y="2564835"/>
            <a:ext cx="2299937" cy="1604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7"/>
          <p:cNvPicPr preferRelativeResize="0"/>
          <p:nvPr/>
        </p:nvPicPr>
        <p:blipFill>
          <a:blip r:embed="rId4"/>
          <a:srcRect/>
          <a:stretch/>
        </p:blipFill>
        <p:spPr>
          <a:xfrm>
            <a:off x="6173434" y="2376780"/>
            <a:ext cx="1626794" cy="1128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31">
            <a:extLst>
              <a:ext uri="{FF2B5EF4-FFF2-40B4-BE49-F238E27FC236}">
                <a16:creationId xmlns:a16="http://schemas.microsoft.com/office/drawing/2014/main" id="{E596248D-40ED-4948-B0EF-DE6DC7AD2E9B}"/>
              </a:ext>
            </a:extLst>
          </p:cNvPr>
          <p:cNvPicPr/>
          <p:nvPr/>
        </p:nvPicPr>
        <p:blipFill rotWithShape="1">
          <a:blip r:embed="rId5"/>
          <a:srcRect t="20108" b="23551"/>
          <a:stretch/>
        </p:blipFill>
        <p:spPr bwMode="auto">
          <a:xfrm>
            <a:off x="3226804" y="3336388"/>
            <a:ext cx="3135224" cy="1023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5;p7">
            <a:extLst>
              <a:ext uri="{FF2B5EF4-FFF2-40B4-BE49-F238E27FC236}">
                <a16:creationId xmlns:a16="http://schemas.microsoft.com/office/drawing/2014/main" id="{AC4FE7DE-794B-4C97-B9C6-DEFE745AB759}"/>
              </a:ext>
            </a:extLst>
          </p:cNvPr>
          <p:cNvPicPr preferRelativeResize="0"/>
          <p:nvPr/>
        </p:nvPicPr>
        <p:blipFill rotWithShape="1">
          <a:blip r:embed="rId6"/>
          <a:srcRect t="34375" b="37223"/>
          <a:stretch/>
        </p:blipFill>
        <p:spPr>
          <a:xfrm>
            <a:off x="6352688" y="3410752"/>
            <a:ext cx="2599400" cy="738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4;p7">
            <a:extLst>
              <a:ext uri="{FF2B5EF4-FFF2-40B4-BE49-F238E27FC236}">
                <a16:creationId xmlns:a16="http://schemas.microsoft.com/office/drawing/2014/main" id="{4FACDE85-CA21-44E6-8A3E-06E23FDD0906}"/>
              </a:ext>
            </a:extLst>
          </p:cNvPr>
          <p:cNvPicPr preferRelativeResize="0"/>
          <p:nvPr/>
        </p:nvPicPr>
        <p:blipFill>
          <a:blip r:embed="rId7"/>
          <a:srcRect/>
          <a:stretch/>
        </p:blipFill>
        <p:spPr>
          <a:xfrm>
            <a:off x="7424815" y="2418587"/>
            <a:ext cx="1671228" cy="1180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F649C8-9610-4976-8D90-00A64E2E4FF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164" b="36345"/>
          <a:stretch/>
        </p:blipFill>
        <p:spPr>
          <a:xfrm>
            <a:off x="3479870" y="2488745"/>
            <a:ext cx="2693564" cy="928879"/>
          </a:xfrm>
          <a:prstGeom prst="rect">
            <a:avLst/>
          </a:prstGeom>
        </p:spPr>
      </p:pic>
      <p:pic>
        <p:nvPicPr>
          <p:cNvPr id="4" name="Picture 3" descr="A picture containing text, red, set&#10;&#10;Description automatically generated">
            <a:extLst>
              <a:ext uri="{FF2B5EF4-FFF2-40B4-BE49-F238E27FC236}">
                <a16:creationId xmlns:a16="http://schemas.microsoft.com/office/drawing/2014/main" id="{DA2EEE95-D02E-4B36-82BB-75EE4804CA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0897" y="2486555"/>
            <a:ext cx="1788973" cy="1234697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4CA545FB-2F0B-42F2-AC1A-F3ADDF0B73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038" y="2539953"/>
            <a:ext cx="1535907" cy="112505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9"/>
          <p:cNvSpPr txBox="1">
            <a:spLocks noGrp="1"/>
          </p:cNvSpPr>
          <p:nvPr>
            <p:ph type="title"/>
          </p:nvPr>
        </p:nvSpPr>
        <p:spPr>
          <a:xfrm>
            <a:off x="609600" y="936103"/>
            <a:ext cx="10972800" cy="622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en-US" dirty="0">
                <a:solidFill>
                  <a:schemeClr val="dk1"/>
                </a:solidFill>
              </a:rPr>
              <a:t>Multi-Channel MW </a:t>
            </a:r>
            <a:r>
              <a:rPr lang="en-US" dirty="0"/>
              <a:t>Analog Sources</a:t>
            </a:r>
            <a:endParaRPr dirty="0"/>
          </a:p>
        </p:txBody>
      </p:sp>
      <p:sp>
        <p:nvSpPr>
          <p:cNvPr id="273" name="Google Shape;273;p19"/>
          <p:cNvSpPr/>
          <p:nvPr/>
        </p:nvSpPr>
        <p:spPr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738296" y="3098196"/>
            <a:ext cx="4431238" cy="894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Applications: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As RFLOs to IQ modulators / mixers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As pumping sources for parametric amplifiers</a:t>
            </a:r>
            <a:endParaRPr sz="16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p19"/>
          <p:cNvPicPr preferRelativeResize="0"/>
          <p:nvPr/>
        </p:nvPicPr>
        <p:blipFill rotWithShape="1">
          <a:blip r:embed="rId3"/>
          <a:srcRect t="34083" b="36031"/>
          <a:stretch/>
        </p:blipFill>
        <p:spPr>
          <a:xfrm>
            <a:off x="1030200" y="4065005"/>
            <a:ext cx="3315462" cy="104520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187673-5DCC-4137-AFED-7AC097E30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211" y="5017545"/>
            <a:ext cx="3163754" cy="1465445"/>
          </a:xfrm>
          <a:prstGeom prst="rect">
            <a:avLst/>
          </a:prstGeom>
        </p:spPr>
      </p:pic>
      <p:sp>
        <p:nvSpPr>
          <p:cNvPr id="8" name="Google Shape;275;p19">
            <a:extLst>
              <a:ext uri="{FF2B5EF4-FFF2-40B4-BE49-F238E27FC236}">
                <a16:creationId xmlns:a16="http://schemas.microsoft.com/office/drawing/2014/main" id="{F7FFE6A2-36A1-4D5F-9D7C-7C14318E3ACA}"/>
              </a:ext>
            </a:extLst>
          </p:cNvPr>
          <p:cNvSpPr/>
          <p:nvPr/>
        </p:nvSpPr>
        <p:spPr>
          <a:xfrm>
            <a:off x="5426468" y="1955960"/>
            <a:ext cx="5771544" cy="4110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Main QC relevant features: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Settling time as quick as 5 to 25 us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Very low phase noise: 20 GHz, 10 Hz offset: -80 dBc/Hz; 100 kHz offset: -122 dBc/Hz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Output power: up to +25 dBm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Best</a:t>
            </a:r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-in-class phase coherence: RMS 0.2 degree@ 5 GHz over 5 hours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Unique phase-coherent switching: </a:t>
            </a:r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aintaining the sa</a:t>
            </a:r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me phase difference between the channels after frequency change and ON/OFF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Channel individual phase adjustment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Compact design: up to 4 channels in 1 HU RM module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Low power consumption: 15 to 40 W per channel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Powerful channel to channel synchronization: inter-channel sync and sync to external ref sources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Pulse modulation, AM/FM/PM.</a:t>
            </a:r>
            <a:endParaRPr sz="1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75;p19">
            <a:extLst>
              <a:ext uri="{FF2B5EF4-FFF2-40B4-BE49-F238E27FC236}">
                <a16:creationId xmlns:a16="http://schemas.microsoft.com/office/drawing/2014/main" id="{2840C224-58B3-4F6A-AE3C-D3EDE2D98DDF}"/>
              </a:ext>
            </a:extLst>
          </p:cNvPr>
          <p:cNvSpPr/>
          <p:nvPr/>
        </p:nvSpPr>
        <p:spPr>
          <a:xfrm>
            <a:off x="736791" y="1847317"/>
            <a:ext cx="4431238" cy="1106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Models: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APMS-X: 6, 12, 20, 33, 40 GHz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APUASYN20-X: 20 GHz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APSYN140-X: 40 GHz</a:t>
            </a:r>
            <a:endParaRPr sz="16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9"/>
          <p:cNvSpPr txBox="1">
            <a:spLocks noGrp="1"/>
          </p:cNvSpPr>
          <p:nvPr>
            <p:ph type="title"/>
          </p:nvPr>
        </p:nvSpPr>
        <p:spPr>
          <a:xfrm>
            <a:off x="609600" y="936103"/>
            <a:ext cx="10972800" cy="622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en-US" dirty="0">
                <a:solidFill>
                  <a:schemeClr val="dk1"/>
                </a:solidFill>
              </a:rPr>
              <a:t>Multi-Channel MW </a:t>
            </a:r>
            <a:r>
              <a:rPr lang="en-US" dirty="0"/>
              <a:t>Digital Sources</a:t>
            </a:r>
            <a:endParaRPr dirty="0"/>
          </a:p>
        </p:txBody>
      </p:sp>
      <p:sp>
        <p:nvSpPr>
          <p:cNvPr id="273" name="Google Shape;273;p19"/>
          <p:cNvSpPr/>
          <p:nvPr/>
        </p:nvSpPr>
        <p:spPr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738296" y="2935237"/>
            <a:ext cx="4431238" cy="894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Applications: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As RFLOs to IQ modulators / mixers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Generation of QuBit manipulation signals</a:t>
            </a:r>
            <a:endParaRPr sz="16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75;p19">
            <a:extLst>
              <a:ext uri="{FF2B5EF4-FFF2-40B4-BE49-F238E27FC236}">
                <a16:creationId xmlns:a16="http://schemas.microsoft.com/office/drawing/2014/main" id="{F7FFE6A2-36A1-4D5F-9D7C-7C14318E3ACA}"/>
              </a:ext>
            </a:extLst>
          </p:cNvPr>
          <p:cNvSpPr/>
          <p:nvPr/>
        </p:nvSpPr>
        <p:spPr>
          <a:xfrm>
            <a:off x="5426468" y="1955960"/>
            <a:ext cx="5771544" cy="4110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Main QC relevant features: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Settling time as quick as 200 ns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Very low phase noise: 20 GHz, 10 Hz offset: -80 dBc/Hz; 100 kHz offset: -120 dBc/Hz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Output power: up to +20 dBm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Best</a:t>
            </a:r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-in-class phase coherence: RMS 0.2 degree@ 5 GHz over 5 hours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Channel-individual phase adjustment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Compact design: up to 4 channels in 2 HU RM module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Low power consumption: 40 - 60 W per channel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Pulse</a:t>
            </a:r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, analog and vector modulations with bandwidth 400 MHz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Int. RAM 512 </a:t>
            </a:r>
            <a:r>
              <a:rPr lang="en-US" sz="1600" b="1" dirty="0" err="1">
                <a:latin typeface="Calibri"/>
                <a:ea typeface="Calibri"/>
                <a:cs typeface="Calibri"/>
                <a:sym typeface="Calibri"/>
              </a:rPr>
              <a:t>MSa</a:t>
            </a:r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 per channel and ext. SD card for IQ waveform storage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Int. programmable and ext. controllable waveform selection and playback</a:t>
            </a:r>
            <a:endParaRPr sz="1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75;p19">
            <a:extLst>
              <a:ext uri="{FF2B5EF4-FFF2-40B4-BE49-F238E27FC236}">
                <a16:creationId xmlns:a16="http://schemas.microsoft.com/office/drawing/2014/main" id="{2840C224-58B3-4F6A-AE3C-D3EDE2D98DDF}"/>
              </a:ext>
            </a:extLst>
          </p:cNvPr>
          <p:cNvSpPr/>
          <p:nvPr/>
        </p:nvSpPr>
        <p:spPr>
          <a:xfrm>
            <a:off x="736791" y="2046492"/>
            <a:ext cx="4431238" cy="622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Models: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APVSG-X: 4, 6, 12, 20, 40 GHz</a:t>
            </a:r>
          </a:p>
        </p:txBody>
      </p:sp>
      <p:pic>
        <p:nvPicPr>
          <p:cNvPr id="12" name="Grafik 31">
            <a:extLst>
              <a:ext uri="{FF2B5EF4-FFF2-40B4-BE49-F238E27FC236}">
                <a16:creationId xmlns:a16="http://schemas.microsoft.com/office/drawing/2014/main" id="{C32F59B0-4774-4B88-A2A8-3D408981D4F2}"/>
              </a:ext>
            </a:extLst>
          </p:cNvPr>
          <p:cNvPicPr/>
          <p:nvPr/>
        </p:nvPicPr>
        <p:blipFill rotWithShape="1">
          <a:blip r:embed="rId3"/>
          <a:srcRect t="20108" b="23551"/>
          <a:stretch/>
        </p:blipFill>
        <p:spPr bwMode="auto">
          <a:xfrm>
            <a:off x="858187" y="4350377"/>
            <a:ext cx="3858669" cy="12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7731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1"/>
          <p:cNvSpPr txBox="1">
            <a:spLocks noGrp="1"/>
          </p:cNvSpPr>
          <p:nvPr>
            <p:ph type="title"/>
          </p:nvPr>
        </p:nvSpPr>
        <p:spPr>
          <a:xfrm>
            <a:off x="609600" y="936103"/>
            <a:ext cx="10972800" cy="622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en-US" dirty="0">
                <a:solidFill>
                  <a:schemeClr val="dk1"/>
                </a:solidFill>
              </a:rPr>
              <a:t>APVSG for Quantum Computing  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36" name="Google Shape;236;p11"/>
          <p:cNvSpPr/>
          <p:nvPr/>
        </p:nvSpPr>
        <p:spPr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B51F32FC-AFF1-432C-BA98-4790E691EB34}"/>
              </a:ext>
            </a:extLst>
          </p:cNvPr>
          <p:cNvGrpSpPr/>
          <p:nvPr/>
        </p:nvGrpSpPr>
        <p:grpSpPr>
          <a:xfrm>
            <a:off x="1915880" y="1793110"/>
            <a:ext cx="8263816" cy="4424162"/>
            <a:chOff x="1290728" y="1634483"/>
            <a:chExt cx="8263816" cy="4424162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7233454-CD9E-4B9A-9526-95C41BCB8434}"/>
                </a:ext>
              </a:extLst>
            </p:cNvPr>
            <p:cNvSpPr/>
            <p:nvPr/>
          </p:nvSpPr>
          <p:spPr>
            <a:xfrm>
              <a:off x="3669991" y="4494293"/>
              <a:ext cx="3712934" cy="156435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58C6B008-2B05-4D14-8BFF-595821985656}"/>
                </a:ext>
              </a:extLst>
            </p:cNvPr>
            <p:cNvSpPr/>
            <p:nvPr/>
          </p:nvSpPr>
          <p:spPr>
            <a:xfrm>
              <a:off x="3669990" y="1944221"/>
              <a:ext cx="3712935" cy="210893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3175"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80DAE49-0BC4-4878-9AF6-335C24D99305}"/>
                </a:ext>
              </a:extLst>
            </p:cNvPr>
            <p:cNvSpPr/>
            <p:nvPr/>
          </p:nvSpPr>
          <p:spPr>
            <a:xfrm>
              <a:off x="4960784" y="2855163"/>
              <a:ext cx="992153" cy="57077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BFAA151-22C5-4CB9-A656-D5B53BD51A49}"/>
                </a:ext>
              </a:extLst>
            </p:cNvPr>
            <p:cNvSpPr txBox="1"/>
            <p:nvPr/>
          </p:nvSpPr>
          <p:spPr>
            <a:xfrm flipH="1">
              <a:off x="5027651" y="3032449"/>
              <a:ext cx="8584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AWG</a:t>
              </a:r>
            </a:p>
          </p:txBody>
        </p:sp>
        <p:sp>
          <p:nvSpPr>
            <p:cNvPr id="5" name="Flowchart: Summing Junction 4">
              <a:extLst>
                <a:ext uri="{FF2B5EF4-FFF2-40B4-BE49-F238E27FC236}">
                  <a16:creationId xmlns:a16="http://schemas.microsoft.com/office/drawing/2014/main" id="{3591A092-F5DF-49FD-97AB-09B3DFABE1CB}"/>
                </a:ext>
              </a:extLst>
            </p:cNvPr>
            <p:cNvSpPr/>
            <p:nvPr/>
          </p:nvSpPr>
          <p:spPr>
            <a:xfrm>
              <a:off x="6708713" y="2962535"/>
              <a:ext cx="354564" cy="307777"/>
            </a:xfrm>
            <a:prstGeom prst="flowChartSummingJuncti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1752B5F-FED5-4851-B79F-27DD1919400D}"/>
                </a:ext>
              </a:extLst>
            </p:cNvPr>
            <p:cNvSpPr/>
            <p:nvPr/>
          </p:nvSpPr>
          <p:spPr>
            <a:xfrm>
              <a:off x="6678244" y="3633046"/>
              <a:ext cx="432314" cy="2985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AA8D4B-38BC-47FB-A765-CC195D24D8C6}"/>
                </a:ext>
              </a:extLst>
            </p:cNvPr>
            <p:cNvSpPr txBox="1"/>
            <p:nvPr/>
          </p:nvSpPr>
          <p:spPr>
            <a:xfrm flipH="1">
              <a:off x="6676118" y="3633044"/>
              <a:ext cx="4323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LO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288668C-CA68-400B-A248-1033FFAAE310}"/>
                </a:ext>
              </a:extLst>
            </p:cNvPr>
            <p:cNvCxnSpPr>
              <a:cxnSpLocks/>
            </p:cNvCxnSpPr>
            <p:nvPr/>
          </p:nvCxnSpPr>
          <p:spPr>
            <a:xfrm>
              <a:off x="7063277" y="3116423"/>
              <a:ext cx="9330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FD31CCB-7582-4FA2-9E41-42793B3C5AAB}"/>
                </a:ext>
              </a:extLst>
            </p:cNvPr>
            <p:cNvSpPr/>
            <p:nvPr/>
          </p:nvSpPr>
          <p:spPr>
            <a:xfrm>
              <a:off x="3844211" y="2466391"/>
              <a:ext cx="992153" cy="2985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590B892-7836-4C16-9461-547FA7232D28}"/>
                </a:ext>
              </a:extLst>
            </p:cNvPr>
            <p:cNvSpPr txBox="1"/>
            <p:nvPr/>
          </p:nvSpPr>
          <p:spPr>
            <a:xfrm flipH="1">
              <a:off x="3844211" y="2466391"/>
              <a:ext cx="9319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Memory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57C679E-8EC0-4B5F-B41E-DAE9F67E19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60611" y="3074434"/>
              <a:ext cx="745312" cy="1172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D13F864-66A8-42F1-AE17-2923671AB47C}"/>
                </a:ext>
              </a:extLst>
            </p:cNvPr>
            <p:cNvSpPr txBox="1"/>
            <p:nvPr/>
          </p:nvSpPr>
          <p:spPr>
            <a:xfrm>
              <a:off x="3778209" y="2063076"/>
              <a:ext cx="11993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FF0000"/>
                  </a:solidFill>
                </a:rPr>
                <a:t>Prestored Pulse-</a:t>
              </a:r>
              <a:br>
                <a:rPr lang="en-US" sz="1000" b="1" dirty="0">
                  <a:solidFill>
                    <a:srgbClr val="FF0000"/>
                  </a:solidFill>
                </a:rPr>
              </a:br>
              <a:r>
                <a:rPr lang="en-US" sz="1000" b="1" dirty="0">
                  <a:solidFill>
                    <a:srgbClr val="FF0000"/>
                  </a:solidFill>
                </a:rPr>
                <a:t>Shaping IQ Data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0AA98A7-E1AA-4892-8E44-E77B5D0316CC}"/>
                </a:ext>
              </a:extLst>
            </p:cNvPr>
            <p:cNvSpPr/>
            <p:nvPr/>
          </p:nvSpPr>
          <p:spPr>
            <a:xfrm>
              <a:off x="8005662" y="2086332"/>
              <a:ext cx="1548882" cy="35120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BA0C99E-B8FE-4A87-B497-543C15ABDDC5}"/>
                </a:ext>
              </a:extLst>
            </p:cNvPr>
            <p:cNvSpPr txBox="1"/>
            <p:nvPr/>
          </p:nvSpPr>
          <p:spPr>
            <a:xfrm>
              <a:off x="8550892" y="3423778"/>
              <a:ext cx="400110" cy="77040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FRIDGE</a:t>
              </a:r>
            </a:p>
          </p:txBody>
        </p:sp>
        <p:sp>
          <p:nvSpPr>
            <p:cNvPr id="36" name="Flowchart: Summing Junction 35">
              <a:extLst>
                <a:ext uri="{FF2B5EF4-FFF2-40B4-BE49-F238E27FC236}">
                  <a16:creationId xmlns:a16="http://schemas.microsoft.com/office/drawing/2014/main" id="{EE400B24-4DEE-49E2-B0E8-F9962AEF94BA}"/>
                </a:ext>
              </a:extLst>
            </p:cNvPr>
            <p:cNvSpPr/>
            <p:nvPr/>
          </p:nvSpPr>
          <p:spPr>
            <a:xfrm>
              <a:off x="6702492" y="4859767"/>
              <a:ext cx="354564" cy="307777"/>
            </a:xfrm>
            <a:prstGeom prst="flowChartSummingJuncti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6EDB365-ECE3-48BB-B1CF-13774A188E8E}"/>
                </a:ext>
              </a:extLst>
            </p:cNvPr>
            <p:cNvSpPr/>
            <p:nvPr/>
          </p:nvSpPr>
          <p:spPr>
            <a:xfrm>
              <a:off x="4170784" y="4864363"/>
              <a:ext cx="992153" cy="2985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ACCA130-EF9F-4092-BDD8-22C54BD07108}"/>
                </a:ext>
              </a:extLst>
            </p:cNvPr>
            <p:cNvSpPr txBox="1"/>
            <p:nvPr/>
          </p:nvSpPr>
          <p:spPr>
            <a:xfrm flipH="1">
              <a:off x="4167677" y="4864363"/>
              <a:ext cx="9921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Digitizer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A799A6F-8CEC-455F-B3E6-AA39BDC178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44620" y="5019871"/>
              <a:ext cx="9517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2C2DA12-FB00-4214-84BE-0E35421499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62937" y="4965013"/>
              <a:ext cx="1530222" cy="932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9E90E6B-A898-41ED-912C-80FF9B9BC55A}"/>
                </a:ext>
              </a:extLst>
            </p:cNvPr>
            <p:cNvSpPr/>
            <p:nvPr/>
          </p:nvSpPr>
          <p:spPr>
            <a:xfrm>
              <a:off x="1290728" y="2089441"/>
              <a:ext cx="1548882" cy="35120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AC63E05-DBBA-468B-A554-4FD937BE7E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39610" y="5016758"/>
              <a:ext cx="1318730" cy="622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13D691FF-A6F2-45C8-B3F8-65C17279FAB2}"/>
                </a:ext>
              </a:extLst>
            </p:cNvPr>
            <p:cNvSpPr txBox="1"/>
            <p:nvPr/>
          </p:nvSpPr>
          <p:spPr>
            <a:xfrm>
              <a:off x="4301923" y="1634483"/>
              <a:ext cx="26260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APVSG for </a:t>
              </a:r>
              <a:r>
                <a:rPr lang="en-US" dirty="0" err="1"/>
                <a:t>QuBit</a:t>
              </a:r>
              <a:r>
                <a:rPr lang="en-US" dirty="0"/>
                <a:t> Manipulation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928DFB3-C9A5-4AA0-AD6F-B9E5BB6667A1}"/>
                </a:ext>
              </a:extLst>
            </p:cNvPr>
            <p:cNvSpPr txBox="1"/>
            <p:nvPr/>
          </p:nvSpPr>
          <p:spPr>
            <a:xfrm>
              <a:off x="1724334" y="3194638"/>
              <a:ext cx="615553" cy="149816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CUSTOM FPGA</a:t>
              </a:r>
              <a:br>
                <a:rPr lang="en-US" b="1" dirty="0">
                  <a:solidFill>
                    <a:schemeClr val="bg1"/>
                  </a:solidFill>
                </a:rPr>
              </a:br>
              <a:r>
                <a:rPr lang="en-US" b="1" dirty="0">
                  <a:solidFill>
                    <a:schemeClr val="bg1"/>
                  </a:solidFill>
                </a:rPr>
                <a:t>&amp; CONTROL SW</a:t>
              </a:r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29AA40E3-6C96-4DC8-8849-0E9DF1E43E9B}"/>
                </a:ext>
              </a:extLst>
            </p:cNvPr>
            <p:cNvSpPr txBox="1"/>
            <p:nvPr/>
          </p:nvSpPr>
          <p:spPr>
            <a:xfrm>
              <a:off x="6452023" y="2555061"/>
              <a:ext cx="7096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IQ Mod.</a:t>
              </a:r>
            </a:p>
            <a:p>
              <a:pPr algn="ctr"/>
              <a:r>
                <a:rPr lang="en-US" sz="1000" dirty="0" err="1"/>
                <a:t>Upconv</a:t>
              </a:r>
              <a:r>
                <a:rPr lang="en-US" sz="1000" dirty="0"/>
                <a:t>.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49DD079-FDD7-47F0-BC87-CA43D0534E43}"/>
                </a:ext>
              </a:extLst>
            </p:cNvPr>
            <p:cNvSpPr txBox="1"/>
            <p:nvPr/>
          </p:nvSpPr>
          <p:spPr>
            <a:xfrm>
              <a:off x="4137084" y="4194182"/>
              <a:ext cx="26035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QuBit</a:t>
              </a:r>
              <a:r>
                <a:rPr lang="en-US" dirty="0"/>
                <a:t> Readout (Customizable)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C5EF517-D54B-412C-9A14-D485BCE8B5E3}"/>
                </a:ext>
              </a:extLst>
            </p:cNvPr>
            <p:cNvSpPr/>
            <p:nvPr/>
          </p:nvSpPr>
          <p:spPr>
            <a:xfrm>
              <a:off x="3884644" y="3542517"/>
              <a:ext cx="992153" cy="2985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63299D9-ABE4-4903-8295-3EBED894D6F3}"/>
                </a:ext>
              </a:extLst>
            </p:cNvPr>
            <p:cNvSpPr txBox="1"/>
            <p:nvPr/>
          </p:nvSpPr>
          <p:spPr>
            <a:xfrm flipH="1">
              <a:off x="3884644" y="3542517"/>
              <a:ext cx="9319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FCP</a:t>
              </a:r>
            </a:p>
          </p:txBody>
        </p:sp>
        <p:cxnSp>
          <p:nvCxnSpPr>
            <p:cNvPr id="10" name="Connector: Elbow 9">
              <a:extLst>
                <a:ext uri="{FF2B5EF4-FFF2-40B4-BE49-F238E27FC236}">
                  <a16:creationId xmlns:a16="http://schemas.microsoft.com/office/drawing/2014/main" id="{4FC99774-6529-47BE-8109-5849721E1D0C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 rot="16200000" flipH="1">
              <a:off x="4497565" y="2607694"/>
              <a:ext cx="301222" cy="615776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5D21F204-3716-4AB4-8ED0-9ADBCCAFCBD2}"/>
                </a:ext>
              </a:extLst>
            </p:cNvPr>
            <p:cNvCxnSpPr>
              <a:stCxn id="40" idx="0"/>
            </p:cNvCxnSpPr>
            <p:nvPr/>
          </p:nvCxnSpPr>
          <p:spPr>
            <a:xfrm rot="5400000" flipH="1" flipV="1">
              <a:off x="4523288" y="3105024"/>
              <a:ext cx="264834" cy="610152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A01BAF2-CFB7-41C0-BFCF-8C2F5BFC0632}"/>
                </a:ext>
              </a:extLst>
            </p:cNvPr>
            <p:cNvCxnSpPr>
              <a:stCxn id="11" idx="0"/>
              <a:endCxn id="5" idx="4"/>
            </p:cNvCxnSpPr>
            <p:nvPr/>
          </p:nvCxnSpPr>
          <p:spPr>
            <a:xfrm flipH="1" flipV="1">
              <a:off x="6885995" y="3270312"/>
              <a:ext cx="8406" cy="36273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46C0D591-82D7-4F04-A5E7-F73BCCB073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63721" y="3180179"/>
              <a:ext cx="745312" cy="1172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75814523-5BDD-46F1-9667-551151BB93D6}"/>
                </a:ext>
              </a:extLst>
            </p:cNvPr>
            <p:cNvSpPr/>
            <p:nvPr/>
          </p:nvSpPr>
          <p:spPr>
            <a:xfrm>
              <a:off x="2839610" y="3683412"/>
              <a:ext cx="1031592" cy="4571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C5A651D-D24A-4A6D-AD84-949DBB4221A5}"/>
                </a:ext>
              </a:extLst>
            </p:cNvPr>
            <p:cNvSpPr txBox="1"/>
            <p:nvPr/>
          </p:nvSpPr>
          <p:spPr>
            <a:xfrm>
              <a:off x="2848257" y="3288500"/>
              <a:ext cx="10999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FF0000"/>
                  </a:solidFill>
                </a:rPr>
                <a:t>Pulse-Shaping</a:t>
              </a:r>
              <a:br>
                <a:rPr lang="en-US" sz="1000" b="1" dirty="0">
                  <a:solidFill>
                    <a:srgbClr val="FF0000"/>
                  </a:solidFill>
                </a:rPr>
              </a:br>
              <a:r>
                <a:rPr lang="en-US" sz="1000" b="1" dirty="0">
                  <a:solidFill>
                    <a:srgbClr val="FF0000"/>
                  </a:solidFill>
                </a:rPr>
                <a:t>IQ Data Stream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35CB3A1-1D5C-4736-A100-82C92921E429}"/>
                </a:ext>
              </a:extLst>
            </p:cNvPr>
            <p:cNvSpPr txBox="1"/>
            <p:nvPr/>
          </p:nvSpPr>
          <p:spPr>
            <a:xfrm>
              <a:off x="2935330" y="3745840"/>
              <a:ext cx="74571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tx1"/>
                  </a:solidFill>
                </a:rPr>
                <a:t>Trigger &amp; 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Segment </a:t>
              </a:r>
              <a:br>
                <a:rPr lang="en-US" sz="1000" dirty="0">
                  <a:solidFill>
                    <a:schemeClr val="tx1"/>
                  </a:solidFill>
                </a:rPr>
              </a:br>
              <a:r>
                <a:rPr lang="en-US" sz="1000" dirty="0">
                  <a:solidFill>
                    <a:schemeClr val="tx1"/>
                  </a:solidFill>
                </a:rPr>
                <a:t>Selection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767BBB8-F1B1-4DA8-B183-9E422CFABDBB}"/>
                </a:ext>
              </a:extLst>
            </p:cNvPr>
            <p:cNvSpPr/>
            <p:nvPr/>
          </p:nvSpPr>
          <p:spPr>
            <a:xfrm>
              <a:off x="6672022" y="5539608"/>
              <a:ext cx="432314" cy="2985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41BD596-C2FC-4A74-97EA-538B7950767B}"/>
                </a:ext>
              </a:extLst>
            </p:cNvPr>
            <p:cNvSpPr txBox="1"/>
            <p:nvPr/>
          </p:nvSpPr>
          <p:spPr>
            <a:xfrm flipH="1">
              <a:off x="6669896" y="5539606"/>
              <a:ext cx="4323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LO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E2E9820B-590D-4519-A387-C1CA2D30313C}"/>
                </a:ext>
              </a:extLst>
            </p:cNvPr>
            <p:cNvCxnSpPr>
              <a:stCxn id="57" idx="0"/>
            </p:cNvCxnSpPr>
            <p:nvPr/>
          </p:nvCxnSpPr>
          <p:spPr>
            <a:xfrm flipH="1" flipV="1">
              <a:off x="6879773" y="5176874"/>
              <a:ext cx="8406" cy="36273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F5D73FF-9B57-4E15-B3D4-B14178F4BF98}"/>
                </a:ext>
              </a:extLst>
            </p:cNvPr>
            <p:cNvSpPr txBox="1"/>
            <p:nvPr/>
          </p:nvSpPr>
          <p:spPr>
            <a:xfrm>
              <a:off x="6611566" y="4626196"/>
              <a:ext cx="5902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IQ Mix.</a:t>
              </a:r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5C2DB68-D41E-4653-ABBB-BE61932A399F}"/>
              </a:ext>
            </a:extLst>
          </p:cNvPr>
          <p:cNvCxnSpPr>
            <a:cxnSpLocks/>
          </p:cNvCxnSpPr>
          <p:nvPr/>
        </p:nvCxnSpPr>
        <p:spPr>
          <a:xfrm flipH="1" flipV="1">
            <a:off x="5794569" y="5227400"/>
            <a:ext cx="1530222" cy="93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Google Shape;145;p8"/>
          <p:cNvCxnSpPr/>
          <p:nvPr/>
        </p:nvCxnSpPr>
        <p:spPr>
          <a:xfrm>
            <a:off x="4517567" y="2286000"/>
            <a:ext cx="0" cy="2286000"/>
          </a:xfrm>
          <a:prstGeom prst="straightConnector1">
            <a:avLst/>
          </a:prstGeom>
          <a:noFill/>
          <a:ln w="158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6" name="Google Shape;146;p8"/>
          <p:cNvSpPr txBox="1">
            <a:spLocks noGrp="1"/>
          </p:cNvSpPr>
          <p:nvPr>
            <p:ph type="title"/>
          </p:nvPr>
        </p:nvSpPr>
        <p:spPr>
          <a:xfrm>
            <a:off x="977554" y="1065862"/>
            <a:ext cx="2916750" cy="472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600" dirty="0">
                <a:solidFill>
                  <a:srgbClr val="FFFFFF"/>
                </a:solidFill>
              </a:rPr>
              <a:t>Quantum Computing 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Customer References</a:t>
            </a:r>
            <a:endParaRPr sz="36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8"/>
          <p:cNvSpPr txBox="1">
            <a:spLocks noGrp="1"/>
          </p:cNvSpPr>
          <p:nvPr>
            <p:ph type="body" idx="1"/>
          </p:nvPr>
        </p:nvSpPr>
        <p:spPr>
          <a:xfrm>
            <a:off x="5092009" y="488887"/>
            <a:ext cx="6659389" cy="5902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>
              <a:spcAft>
                <a:spcPts val="1200"/>
              </a:spcAft>
            </a:pPr>
            <a:r>
              <a:rPr lang="en-US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USA: </a:t>
            </a:r>
            <a:endParaRPr lang="en-US" sz="1800" kern="100" dirty="0">
              <a:solidFill>
                <a:schemeClr val="bg1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971550" lvl="1" indent="-285750" algn="just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IBM / Google / MIT / … USA </a:t>
            </a:r>
            <a:endParaRPr lang="en-CH" sz="1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en-US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Europe:</a:t>
            </a:r>
          </a:p>
          <a:p>
            <a:pPr marL="971550" lvl="1" indent="-285750" algn="just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Oxford Uni. / Oxford Quantum Circuits / … UK </a:t>
            </a:r>
            <a:endParaRPr lang="en-US" sz="1600" kern="1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71550" lvl="1" indent="-285750" algn="just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Chalmers Uni., Sweden</a:t>
            </a:r>
          </a:p>
          <a:p>
            <a:pPr marL="971550" lvl="1" indent="-285750" algn="just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600" kern="1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QuTech</a:t>
            </a:r>
            <a:r>
              <a:rPr lang="en-US" sz="1600" kern="1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Netherlands</a:t>
            </a:r>
          </a:p>
          <a:p>
            <a:pPr marL="971550" lvl="1" indent="-285750" algn="just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Uni. of Vienna, Austria</a:t>
            </a:r>
            <a:endParaRPr lang="en-US" sz="1600" kern="1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71550" lvl="1" indent="-285750" algn="just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KIT / TUM / FZJ</a:t>
            </a:r>
            <a:r>
              <a:rPr lang="en-US" sz="1600" kern="1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 Germany</a:t>
            </a:r>
            <a:endParaRPr lang="en-US" sz="1600" kern="1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71550" lvl="1" indent="-285750" algn="just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EPFL, </a:t>
            </a:r>
            <a:r>
              <a:rPr lang="en-US" sz="16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MiraEx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Switzerland</a:t>
            </a:r>
            <a:endParaRPr lang="en-CH" sz="1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en-US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Asia-Pacific:</a:t>
            </a:r>
            <a:endParaRPr lang="en-US" sz="1800" kern="100" dirty="0">
              <a:solidFill>
                <a:schemeClr val="bg1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971550" lvl="1" indent="-285750" algn="just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6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Qinghua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Uni. / Beijing Uni. / Zhejiang Uni./ CAS / USTC / … China</a:t>
            </a:r>
            <a:endParaRPr lang="en-US" sz="1600" kern="1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71550" lvl="1" indent="-285750" algn="just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Tokyo Uni. / Nagoya Uni. / NTT / AIST / RIKEN / NICT / … Japan</a:t>
            </a:r>
            <a:endParaRPr lang="en-US" sz="1600" kern="1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71550" lvl="1" indent="-285750" algn="just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ETRI / KAIST, Korea</a:t>
            </a:r>
            <a:endParaRPr lang="en-US" sz="1600" kern="1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71550" lvl="1" indent="-285750" algn="just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Sydney Uni., Australia</a:t>
            </a:r>
            <a:endParaRPr lang="en-CH" sz="1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Google Shape;148;p8"/>
          <p:cNvSpPr txBox="1"/>
          <p:nvPr/>
        </p:nvSpPr>
        <p:spPr>
          <a:xfrm>
            <a:off x="10920535" y="6356351"/>
            <a:ext cx="661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8"/>
          <p:cNvSpPr txBox="1"/>
          <p:nvPr/>
        </p:nvSpPr>
        <p:spPr>
          <a:xfrm>
            <a:off x="609601" y="6356351"/>
            <a:ext cx="18139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© AnaPico AG, Switzerland</a:t>
            </a:r>
            <a:endParaRPr sz="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24" y="64381"/>
            <a:ext cx="1130932" cy="765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5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9" name="Google Shape;609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0" name="Google Shape;610;p51"/>
          <p:cNvCxnSpPr/>
          <p:nvPr/>
        </p:nvCxnSpPr>
        <p:spPr>
          <a:xfrm>
            <a:off x="4653372" y="2286000"/>
            <a:ext cx="0" cy="2286000"/>
          </a:xfrm>
          <a:prstGeom prst="straightConnector1">
            <a:avLst/>
          </a:prstGeom>
          <a:noFill/>
          <a:ln w="158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1" name="Google Shape;611;p51"/>
          <p:cNvSpPr txBox="1"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4000" dirty="0">
                <a:solidFill>
                  <a:srgbClr val="FFFFFF"/>
                </a:solidFill>
              </a:rPr>
              <a:t>Contact AnaPico</a:t>
            </a:r>
            <a:endParaRPr sz="40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Google Shape;612;p51"/>
          <p:cNvSpPr txBox="1">
            <a:spLocks noGrp="1"/>
          </p:cNvSpPr>
          <p:nvPr>
            <p:ph type="body" idx="1"/>
          </p:nvPr>
        </p:nvSpPr>
        <p:spPr>
          <a:xfrm>
            <a:off x="5439513" y="1065862"/>
            <a:ext cx="5460551" cy="472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000" dirty="0">
                <a:solidFill>
                  <a:schemeClr val="lt1"/>
                </a:solidFill>
              </a:rPr>
              <a:t>AnaPico </a:t>
            </a:r>
            <a:r>
              <a:rPr lang="en-US" sz="2000" dirty="0">
                <a:solidFill>
                  <a:srgbClr val="FFFFFF"/>
                </a:solidFill>
              </a:rPr>
              <a:t>AG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000" b="0" dirty="0">
                <a:solidFill>
                  <a:schemeClr val="lt1"/>
                </a:solidFill>
              </a:rPr>
              <a:t>Europa-Strasse 9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000" b="0" dirty="0">
                <a:solidFill>
                  <a:schemeClr val="lt1"/>
                </a:solidFill>
              </a:rPr>
              <a:t>8152 </a:t>
            </a:r>
            <a:r>
              <a:rPr lang="en-US" sz="2000" b="0" dirty="0" err="1">
                <a:solidFill>
                  <a:schemeClr val="lt1"/>
                </a:solidFill>
              </a:rPr>
              <a:t>Glattbrugg</a:t>
            </a:r>
            <a:endParaRPr sz="2000" b="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000" dirty="0">
                <a:solidFill>
                  <a:schemeClr val="lt1"/>
                </a:solidFill>
              </a:rPr>
              <a:t>Switzerland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800" b="0" i="0" u="none" strike="noStrike" cap="none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800" dirty="0">
                <a:solidFill>
                  <a:schemeClr val="lt1"/>
                </a:solidFill>
              </a:rPr>
              <a:t>Phone:  </a:t>
            </a:r>
            <a:r>
              <a:rPr lang="en-US" sz="1800" b="0" dirty="0">
                <a:solidFill>
                  <a:schemeClr val="lt1"/>
                </a:solidFill>
              </a:rPr>
              <a:t>+41 44 440 00 50</a:t>
            </a:r>
            <a:endParaRPr lang="en-US" sz="18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800" b="0" i="0" u="none" strike="noStrike" cap="none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800" dirty="0">
                <a:solidFill>
                  <a:schemeClr val="lt1"/>
                </a:solidFill>
              </a:rPr>
              <a:t>General </a:t>
            </a:r>
            <a:r>
              <a:rPr lang="en-US" sz="1800" dirty="0">
                <a:solidFill>
                  <a:schemeClr val="bg1"/>
                </a:solidFill>
              </a:rPr>
              <a:t>information:  </a:t>
            </a:r>
            <a:r>
              <a:rPr lang="en-US" sz="1800" b="0" u="sng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info@anapico.com</a:t>
            </a:r>
            <a:endParaRPr sz="1800" b="0"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800" b="0" i="0" u="none" strike="noStrike" cap="none"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800" dirty="0">
                <a:solidFill>
                  <a:schemeClr val="bg1"/>
                </a:solidFill>
              </a:rPr>
              <a:t>Sales:  </a:t>
            </a:r>
            <a:r>
              <a:rPr lang="en-US" sz="1800" b="0" u="sng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sales@anapico.com</a:t>
            </a:r>
            <a:endParaRPr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800" b="0" i="0" u="none" strike="noStrike" cap="none"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800" dirty="0">
                <a:solidFill>
                  <a:schemeClr val="bg1"/>
                </a:solidFill>
              </a:rPr>
              <a:t>Support:  </a:t>
            </a:r>
            <a:r>
              <a:rPr lang="en-US" sz="1800" b="0" u="sng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support@anapico.com</a:t>
            </a:r>
            <a:endParaRPr sz="1800" b="0"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800" b="0" i="0" u="none" strike="noStrike" cap="none"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800" dirty="0">
                <a:solidFill>
                  <a:schemeClr val="bg1"/>
                </a:solidFill>
              </a:rPr>
              <a:t>Marketing:  </a:t>
            </a:r>
            <a:r>
              <a:rPr lang="en-US" sz="1800" b="0" u="sng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marketing@anapico.com</a:t>
            </a:r>
            <a:endParaRPr sz="1800" b="0" dirty="0">
              <a:solidFill>
                <a:schemeClr val="bg1"/>
              </a:solidFill>
            </a:endParaRPr>
          </a:p>
        </p:txBody>
      </p:sp>
      <p:sp>
        <p:nvSpPr>
          <p:cNvPr id="613" name="Google Shape;613;p51"/>
          <p:cNvSpPr txBox="1"/>
          <p:nvPr/>
        </p:nvSpPr>
        <p:spPr>
          <a:xfrm>
            <a:off x="10920535" y="6356351"/>
            <a:ext cx="661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51"/>
          <p:cNvSpPr txBox="1"/>
          <p:nvPr/>
        </p:nvSpPr>
        <p:spPr>
          <a:xfrm>
            <a:off x="609601" y="6356351"/>
            <a:ext cx="18139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© AnaPico AG, Switzerland</a:t>
            </a:r>
            <a:endParaRPr sz="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5" name="Google Shape;615;p5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124" y="64381"/>
            <a:ext cx="1130932" cy="765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841</Words>
  <Application>Microsoft Office PowerPoint</Application>
  <PresentationFormat>Widescreen</PresentationFormat>
  <Paragraphs>149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Courier New</vt:lpstr>
      <vt:lpstr>Noto Sans Symbols</vt:lpstr>
      <vt:lpstr>Wingdings</vt:lpstr>
      <vt:lpstr>Office Theme</vt:lpstr>
      <vt:lpstr>Office Theme</vt:lpstr>
      <vt:lpstr>AnaPico Products  For Quantum Computing    Yu Gao, VP Sales     Quantum X, Get-to-know Meeting,  KIT NanoMat, Germany Jan. 24, 2022</vt:lpstr>
      <vt:lpstr>AnaPico AG Switzerland  www.anapico.com</vt:lpstr>
      <vt:lpstr>AnaPico Products</vt:lpstr>
      <vt:lpstr>Multi-Channel MW Analog Sources</vt:lpstr>
      <vt:lpstr>Multi-Channel MW Digital Sources</vt:lpstr>
      <vt:lpstr>APVSG for Quantum Computing  </vt:lpstr>
      <vt:lpstr>Quantum Computing  Customer References</vt:lpstr>
      <vt:lpstr>Contact AnaPico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AnaPico Ltd.  Company and Products  www.anapico.com</dc:title>
  <cp:lastModifiedBy>AnaPico Marketing</cp:lastModifiedBy>
  <cp:revision>82</cp:revision>
  <dcterms:modified xsi:type="dcterms:W3CDTF">2022-01-25T10:10:51Z</dcterms:modified>
</cp:coreProperties>
</file>