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80" r:id="rId3"/>
    <p:sldId id="258" r:id="rId4"/>
    <p:sldId id="263" r:id="rId5"/>
    <p:sldId id="302" r:id="rId6"/>
    <p:sldId id="303" r:id="rId7"/>
    <p:sldId id="305" r:id="rId8"/>
    <p:sldId id="260" r:id="rId9"/>
    <p:sldId id="281" r:id="rId10"/>
    <p:sldId id="282" r:id="rId11"/>
    <p:sldId id="304" r:id="rId12"/>
    <p:sldId id="283" r:id="rId13"/>
    <p:sldId id="284" r:id="rId14"/>
    <p:sldId id="262" r:id="rId15"/>
    <p:sldId id="306" r:id="rId16"/>
    <p:sldId id="30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D3"/>
    <a:srgbClr val="FFAFAF"/>
    <a:srgbClr val="F0F0F0"/>
    <a:srgbClr val="E1E1E1"/>
    <a:srgbClr val="FFC1C1"/>
    <a:srgbClr val="000000"/>
    <a:srgbClr val="FF9B9B"/>
    <a:srgbClr val="FF7575"/>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27" autoAdjust="0"/>
  </p:normalViewPr>
  <p:slideViewPr>
    <p:cSldViewPr snapToGrid="0">
      <p:cViewPr varScale="1">
        <p:scale>
          <a:sx n="139" d="100"/>
          <a:sy n="139" d="100"/>
        </p:scale>
        <p:origin x="47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3F65B-7556-4F19-9DBA-BAE20BD2140E}" type="datetimeFigureOut">
              <a:rPr lang="ru-RU" smtClean="0"/>
              <a:t>12.07.2023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66650-ABE2-49AB-95F7-126B705CC7AB}" type="slidenum">
              <a:rPr lang="ru-RU" smtClean="0"/>
              <a:t>‹Nr.›</a:t>
            </a:fld>
            <a:endParaRPr lang="ru-RU"/>
          </a:p>
        </p:txBody>
      </p:sp>
    </p:spTree>
    <p:extLst>
      <p:ext uri="{BB962C8B-B14F-4D97-AF65-F5344CB8AC3E}">
        <p14:creationId xmlns:p14="http://schemas.microsoft.com/office/powerpoint/2010/main" val="9654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566650-ABE2-49AB-95F7-126B705CC7AB}" type="slidenum">
              <a:rPr lang="ru-RU" smtClean="0"/>
              <a:t>14</a:t>
            </a:fld>
            <a:endParaRPr lang="ru-RU"/>
          </a:p>
        </p:txBody>
      </p:sp>
    </p:spTree>
    <p:extLst>
      <p:ext uri="{BB962C8B-B14F-4D97-AF65-F5344CB8AC3E}">
        <p14:creationId xmlns:p14="http://schemas.microsoft.com/office/powerpoint/2010/main" val="90069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566650-ABE2-49AB-95F7-126B705CC7AB}" type="slidenum">
              <a:rPr lang="ru-RU" smtClean="0"/>
              <a:t>15</a:t>
            </a:fld>
            <a:endParaRPr lang="ru-RU"/>
          </a:p>
        </p:txBody>
      </p:sp>
    </p:spTree>
    <p:extLst>
      <p:ext uri="{BB962C8B-B14F-4D97-AF65-F5344CB8AC3E}">
        <p14:creationId xmlns:p14="http://schemas.microsoft.com/office/powerpoint/2010/main" val="186299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83BA8D-3A78-40CD-AF6A-DE660905C96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AE95F09-43E3-469E-B556-EA18902FA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3FD51E3-7E0D-4B54-ADEC-841E1BBE6D2E}"/>
              </a:ext>
            </a:extLst>
          </p:cNvPr>
          <p:cNvSpPr>
            <a:spLocks noGrp="1"/>
          </p:cNvSpPr>
          <p:nvPr>
            <p:ph type="dt" sz="half" idx="10"/>
          </p:nvPr>
        </p:nvSpPr>
        <p:spPr/>
        <p:txBody>
          <a:bodyPr/>
          <a:lstStyle/>
          <a:p>
            <a:fld id="{00AF4B9A-DE4B-42E8-8458-5653C800F50C}" type="datetimeFigureOut">
              <a:rPr lang="ru-RU" smtClean="0"/>
              <a:t>12.07.2023</a:t>
            </a:fld>
            <a:endParaRPr lang="ru-RU"/>
          </a:p>
        </p:txBody>
      </p:sp>
      <p:sp>
        <p:nvSpPr>
          <p:cNvPr id="5" name="Нижний колонтитул 4">
            <a:extLst>
              <a:ext uri="{FF2B5EF4-FFF2-40B4-BE49-F238E27FC236}">
                <a16:creationId xmlns:a16="http://schemas.microsoft.com/office/drawing/2014/main" id="{3FD5EFAE-C571-475C-BB0C-C34016664E4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8C8C69C-7192-4423-960B-C3FABDDD95DE}"/>
              </a:ext>
            </a:extLst>
          </p:cNvPr>
          <p:cNvSpPr>
            <a:spLocks noGrp="1"/>
          </p:cNvSpPr>
          <p:nvPr>
            <p:ph type="sldNum" sz="quarter" idx="12"/>
          </p:nvPr>
        </p:nvSpPr>
        <p:spPr/>
        <p:txBody>
          <a:bodyPr/>
          <a:lstStyle/>
          <a:p>
            <a:fld id="{71E7308D-7684-43CA-9C9C-C821FEC112DD}" type="slidenum">
              <a:rPr lang="ru-RU" smtClean="0"/>
              <a:t>‹Nr.›</a:t>
            </a:fld>
            <a:endParaRPr lang="ru-RU"/>
          </a:p>
        </p:txBody>
      </p:sp>
    </p:spTree>
    <p:extLst>
      <p:ext uri="{BB962C8B-B14F-4D97-AF65-F5344CB8AC3E}">
        <p14:creationId xmlns:p14="http://schemas.microsoft.com/office/powerpoint/2010/main" val="146428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671C8-E366-4521-A59F-CED4A010F09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670635E-9D5A-4646-A39E-1C6D8B2E30E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82C2A01-11E5-4F4B-8A97-7494033AF5B7}"/>
              </a:ext>
            </a:extLst>
          </p:cNvPr>
          <p:cNvSpPr>
            <a:spLocks noGrp="1"/>
          </p:cNvSpPr>
          <p:nvPr>
            <p:ph type="dt" sz="half" idx="10"/>
          </p:nvPr>
        </p:nvSpPr>
        <p:spPr/>
        <p:txBody>
          <a:bodyPr/>
          <a:lstStyle/>
          <a:p>
            <a:fld id="{00AF4B9A-DE4B-42E8-8458-5653C800F50C}" type="datetimeFigureOut">
              <a:rPr lang="ru-RU" smtClean="0"/>
              <a:t>12.07.2023</a:t>
            </a:fld>
            <a:endParaRPr lang="ru-RU"/>
          </a:p>
        </p:txBody>
      </p:sp>
      <p:sp>
        <p:nvSpPr>
          <p:cNvPr id="5" name="Нижний колонтитул 4">
            <a:extLst>
              <a:ext uri="{FF2B5EF4-FFF2-40B4-BE49-F238E27FC236}">
                <a16:creationId xmlns:a16="http://schemas.microsoft.com/office/drawing/2014/main" id="{48FAF0B5-BC37-4A80-AF9C-C577BB301A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9A145B-92E9-4B9C-BBE0-4AD9DE35D55F}"/>
              </a:ext>
            </a:extLst>
          </p:cNvPr>
          <p:cNvSpPr>
            <a:spLocks noGrp="1"/>
          </p:cNvSpPr>
          <p:nvPr>
            <p:ph type="sldNum" sz="quarter" idx="12"/>
          </p:nvPr>
        </p:nvSpPr>
        <p:spPr/>
        <p:txBody>
          <a:bodyPr/>
          <a:lstStyle/>
          <a:p>
            <a:fld id="{71E7308D-7684-43CA-9C9C-C821FEC112DD}" type="slidenum">
              <a:rPr lang="ru-RU" smtClean="0"/>
              <a:t>‹Nr.›</a:t>
            </a:fld>
            <a:endParaRPr lang="ru-RU"/>
          </a:p>
        </p:txBody>
      </p:sp>
    </p:spTree>
    <p:extLst>
      <p:ext uri="{BB962C8B-B14F-4D97-AF65-F5344CB8AC3E}">
        <p14:creationId xmlns:p14="http://schemas.microsoft.com/office/powerpoint/2010/main" val="316778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B22F134-4534-457A-B2C4-E6309F54407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9DC9B15-1A02-4A05-AA0D-22187689B5E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A0F9D5D-A5B4-452A-A6E1-6B4D5E5705C1}"/>
              </a:ext>
            </a:extLst>
          </p:cNvPr>
          <p:cNvSpPr>
            <a:spLocks noGrp="1"/>
          </p:cNvSpPr>
          <p:nvPr>
            <p:ph type="dt" sz="half" idx="10"/>
          </p:nvPr>
        </p:nvSpPr>
        <p:spPr/>
        <p:txBody>
          <a:bodyPr/>
          <a:lstStyle/>
          <a:p>
            <a:fld id="{00AF4B9A-DE4B-42E8-8458-5653C800F50C}" type="datetimeFigureOut">
              <a:rPr lang="ru-RU" smtClean="0"/>
              <a:t>12.07.2023</a:t>
            </a:fld>
            <a:endParaRPr lang="ru-RU"/>
          </a:p>
        </p:txBody>
      </p:sp>
      <p:sp>
        <p:nvSpPr>
          <p:cNvPr id="5" name="Нижний колонтитул 4">
            <a:extLst>
              <a:ext uri="{FF2B5EF4-FFF2-40B4-BE49-F238E27FC236}">
                <a16:creationId xmlns:a16="http://schemas.microsoft.com/office/drawing/2014/main" id="{592E389A-81F2-4AFE-A337-3DDE6CD9DF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076C274-87AE-4B83-9DF9-526FF8A96425}"/>
              </a:ext>
            </a:extLst>
          </p:cNvPr>
          <p:cNvSpPr>
            <a:spLocks noGrp="1"/>
          </p:cNvSpPr>
          <p:nvPr>
            <p:ph type="sldNum" sz="quarter" idx="12"/>
          </p:nvPr>
        </p:nvSpPr>
        <p:spPr/>
        <p:txBody>
          <a:bodyPr/>
          <a:lstStyle/>
          <a:p>
            <a:fld id="{71E7308D-7684-43CA-9C9C-C821FEC112DD}" type="slidenum">
              <a:rPr lang="ru-RU" smtClean="0"/>
              <a:t>‹Nr.›</a:t>
            </a:fld>
            <a:endParaRPr lang="ru-RU"/>
          </a:p>
        </p:txBody>
      </p:sp>
    </p:spTree>
    <p:extLst>
      <p:ext uri="{BB962C8B-B14F-4D97-AF65-F5344CB8AC3E}">
        <p14:creationId xmlns:p14="http://schemas.microsoft.com/office/powerpoint/2010/main" val="60318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7F38AB-BBAD-4CC9-B3C5-B3F614EF012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F4E7168-E660-4C60-B8FD-2E1907E9E26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728BB02-4662-4540-96E1-37462188450D}"/>
              </a:ext>
            </a:extLst>
          </p:cNvPr>
          <p:cNvSpPr>
            <a:spLocks noGrp="1"/>
          </p:cNvSpPr>
          <p:nvPr>
            <p:ph type="dt" sz="half" idx="10"/>
          </p:nvPr>
        </p:nvSpPr>
        <p:spPr/>
        <p:txBody>
          <a:bodyPr/>
          <a:lstStyle/>
          <a:p>
            <a:fld id="{00AF4B9A-DE4B-42E8-8458-5653C800F50C}" type="datetimeFigureOut">
              <a:rPr lang="ru-RU" smtClean="0"/>
              <a:t>12.07.2023</a:t>
            </a:fld>
            <a:endParaRPr lang="ru-RU"/>
          </a:p>
        </p:txBody>
      </p:sp>
      <p:sp>
        <p:nvSpPr>
          <p:cNvPr id="5" name="Нижний колонтитул 4">
            <a:extLst>
              <a:ext uri="{FF2B5EF4-FFF2-40B4-BE49-F238E27FC236}">
                <a16:creationId xmlns:a16="http://schemas.microsoft.com/office/drawing/2014/main" id="{CE8B9F14-93A0-4431-8533-7A01385F168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F68689E-814A-47B8-ACD2-1E2DA4896B52}"/>
              </a:ext>
            </a:extLst>
          </p:cNvPr>
          <p:cNvSpPr>
            <a:spLocks noGrp="1"/>
          </p:cNvSpPr>
          <p:nvPr>
            <p:ph type="sldNum" sz="quarter" idx="12"/>
          </p:nvPr>
        </p:nvSpPr>
        <p:spPr/>
        <p:txBody>
          <a:bodyPr/>
          <a:lstStyle/>
          <a:p>
            <a:fld id="{71E7308D-7684-43CA-9C9C-C821FEC112DD}" type="slidenum">
              <a:rPr lang="ru-RU" smtClean="0"/>
              <a:t>‹Nr.›</a:t>
            </a:fld>
            <a:endParaRPr lang="ru-RU"/>
          </a:p>
        </p:txBody>
      </p:sp>
    </p:spTree>
    <p:extLst>
      <p:ext uri="{BB962C8B-B14F-4D97-AF65-F5344CB8AC3E}">
        <p14:creationId xmlns:p14="http://schemas.microsoft.com/office/powerpoint/2010/main" val="376080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0CC4D7-651B-4723-A110-637D11F4B91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CED2039-0A0A-4313-B614-F6DC3E563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CC07D08-8858-4DB1-808C-1A272E424729}"/>
              </a:ext>
            </a:extLst>
          </p:cNvPr>
          <p:cNvSpPr>
            <a:spLocks noGrp="1"/>
          </p:cNvSpPr>
          <p:nvPr>
            <p:ph type="dt" sz="half" idx="10"/>
          </p:nvPr>
        </p:nvSpPr>
        <p:spPr/>
        <p:txBody>
          <a:bodyPr/>
          <a:lstStyle/>
          <a:p>
            <a:fld id="{00AF4B9A-DE4B-42E8-8458-5653C800F50C}" type="datetimeFigureOut">
              <a:rPr lang="ru-RU" smtClean="0"/>
              <a:t>12.07.2023</a:t>
            </a:fld>
            <a:endParaRPr lang="ru-RU"/>
          </a:p>
        </p:txBody>
      </p:sp>
      <p:sp>
        <p:nvSpPr>
          <p:cNvPr id="5" name="Нижний колонтитул 4">
            <a:extLst>
              <a:ext uri="{FF2B5EF4-FFF2-40B4-BE49-F238E27FC236}">
                <a16:creationId xmlns:a16="http://schemas.microsoft.com/office/drawing/2014/main" id="{F162CCC0-0567-4E2C-99E6-F7221237EC7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E2F02E-7FA9-4B53-8519-E5D197A91D80}"/>
              </a:ext>
            </a:extLst>
          </p:cNvPr>
          <p:cNvSpPr>
            <a:spLocks noGrp="1"/>
          </p:cNvSpPr>
          <p:nvPr>
            <p:ph type="sldNum" sz="quarter" idx="12"/>
          </p:nvPr>
        </p:nvSpPr>
        <p:spPr/>
        <p:txBody>
          <a:bodyPr/>
          <a:lstStyle/>
          <a:p>
            <a:fld id="{71E7308D-7684-43CA-9C9C-C821FEC112DD}" type="slidenum">
              <a:rPr lang="ru-RU" smtClean="0"/>
              <a:t>‹Nr.›</a:t>
            </a:fld>
            <a:endParaRPr lang="ru-RU"/>
          </a:p>
        </p:txBody>
      </p:sp>
    </p:spTree>
    <p:extLst>
      <p:ext uri="{BB962C8B-B14F-4D97-AF65-F5344CB8AC3E}">
        <p14:creationId xmlns:p14="http://schemas.microsoft.com/office/powerpoint/2010/main" val="25675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E65847-8EDA-4D7A-B6FB-355109D205D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1F56F0D-A079-455B-B07A-EA58B689F31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3D5B0A4-4864-4F52-90FB-D145D75A34A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12D70A4-93FA-4C35-9521-2E0C1B5D6858}"/>
              </a:ext>
            </a:extLst>
          </p:cNvPr>
          <p:cNvSpPr>
            <a:spLocks noGrp="1"/>
          </p:cNvSpPr>
          <p:nvPr>
            <p:ph type="dt" sz="half" idx="10"/>
          </p:nvPr>
        </p:nvSpPr>
        <p:spPr/>
        <p:txBody>
          <a:bodyPr/>
          <a:lstStyle/>
          <a:p>
            <a:fld id="{00AF4B9A-DE4B-42E8-8458-5653C800F50C}" type="datetimeFigureOut">
              <a:rPr lang="ru-RU" smtClean="0"/>
              <a:t>12.07.2023</a:t>
            </a:fld>
            <a:endParaRPr lang="ru-RU"/>
          </a:p>
        </p:txBody>
      </p:sp>
      <p:sp>
        <p:nvSpPr>
          <p:cNvPr id="6" name="Нижний колонтитул 5">
            <a:extLst>
              <a:ext uri="{FF2B5EF4-FFF2-40B4-BE49-F238E27FC236}">
                <a16:creationId xmlns:a16="http://schemas.microsoft.com/office/drawing/2014/main" id="{7D4FE2A7-1723-4EF5-840A-D063386CC07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2F7B051-625A-4DD0-8797-5BF130804B14}"/>
              </a:ext>
            </a:extLst>
          </p:cNvPr>
          <p:cNvSpPr>
            <a:spLocks noGrp="1"/>
          </p:cNvSpPr>
          <p:nvPr>
            <p:ph type="sldNum" sz="quarter" idx="12"/>
          </p:nvPr>
        </p:nvSpPr>
        <p:spPr/>
        <p:txBody>
          <a:bodyPr/>
          <a:lstStyle/>
          <a:p>
            <a:fld id="{71E7308D-7684-43CA-9C9C-C821FEC112DD}" type="slidenum">
              <a:rPr lang="ru-RU" smtClean="0"/>
              <a:t>‹Nr.›</a:t>
            </a:fld>
            <a:endParaRPr lang="ru-RU"/>
          </a:p>
        </p:txBody>
      </p:sp>
    </p:spTree>
    <p:extLst>
      <p:ext uri="{BB962C8B-B14F-4D97-AF65-F5344CB8AC3E}">
        <p14:creationId xmlns:p14="http://schemas.microsoft.com/office/powerpoint/2010/main" val="414003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A8B664-76EB-48FD-A824-44129CB6B9C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F7748C0-B0F7-4471-88AB-7AC8EA049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8993EFB-C6D3-4374-B347-2BCB6A62D21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E93EDA8-458E-4E48-8723-1DC9B71149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4AA8239-127B-457E-A086-2D8FD962CD8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B30DACF-5512-4DC3-BE99-BEDBA0CF85F0}"/>
              </a:ext>
            </a:extLst>
          </p:cNvPr>
          <p:cNvSpPr>
            <a:spLocks noGrp="1"/>
          </p:cNvSpPr>
          <p:nvPr>
            <p:ph type="dt" sz="half" idx="10"/>
          </p:nvPr>
        </p:nvSpPr>
        <p:spPr/>
        <p:txBody>
          <a:bodyPr/>
          <a:lstStyle/>
          <a:p>
            <a:fld id="{00AF4B9A-DE4B-42E8-8458-5653C800F50C}" type="datetimeFigureOut">
              <a:rPr lang="ru-RU" smtClean="0"/>
              <a:t>12.07.2023</a:t>
            </a:fld>
            <a:endParaRPr lang="ru-RU"/>
          </a:p>
        </p:txBody>
      </p:sp>
      <p:sp>
        <p:nvSpPr>
          <p:cNvPr id="8" name="Нижний колонтитул 7">
            <a:extLst>
              <a:ext uri="{FF2B5EF4-FFF2-40B4-BE49-F238E27FC236}">
                <a16:creationId xmlns:a16="http://schemas.microsoft.com/office/drawing/2014/main" id="{27BA2C63-3BB2-4851-A31A-F7F68661365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C74A6D9-5CB8-4298-9B7E-6D007CCD1813}"/>
              </a:ext>
            </a:extLst>
          </p:cNvPr>
          <p:cNvSpPr>
            <a:spLocks noGrp="1"/>
          </p:cNvSpPr>
          <p:nvPr>
            <p:ph type="sldNum" sz="quarter" idx="12"/>
          </p:nvPr>
        </p:nvSpPr>
        <p:spPr/>
        <p:txBody>
          <a:bodyPr/>
          <a:lstStyle/>
          <a:p>
            <a:fld id="{71E7308D-7684-43CA-9C9C-C821FEC112DD}" type="slidenum">
              <a:rPr lang="ru-RU" smtClean="0"/>
              <a:t>‹Nr.›</a:t>
            </a:fld>
            <a:endParaRPr lang="ru-RU"/>
          </a:p>
        </p:txBody>
      </p:sp>
    </p:spTree>
    <p:extLst>
      <p:ext uri="{BB962C8B-B14F-4D97-AF65-F5344CB8AC3E}">
        <p14:creationId xmlns:p14="http://schemas.microsoft.com/office/powerpoint/2010/main" val="414657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DE4B86-9439-45EC-AAC6-C1D543FBC77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E149B19-DC14-4E70-9B0C-C023C56DF818}"/>
              </a:ext>
            </a:extLst>
          </p:cNvPr>
          <p:cNvSpPr>
            <a:spLocks noGrp="1"/>
          </p:cNvSpPr>
          <p:nvPr>
            <p:ph type="dt" sz="half" idx="10"/>
          </p:nvPr>
        </p:nvSpPr>
        <p:spPr/>
        <p:txBody>
          <a:bodyPr/>
          <a:lstStyle/>
          <a:p>
            <a:fld id="{00AF4B9A-DE4B-42E8-8458-5653C800F50C}" type="datetimeFigureOut">
              <a:rPr lang="ru-RU" smtClean="0"/>
              <a:t>12.07.2023</a:t>
            </a:fld>
            <a:endParaRPr lang="ru-RU"/>
          </a:p>
        </p:txBody>
      </p:sp>
      <p:sp>
        <p:nvSpPr>
          <p:cNvPr id="4" name="Нижний колонтитул 3">
            <a:extLst>
              <a:ext uri="{FF2B5EF4-FFF2-40B4-BE49-F238E27FC236}">
                <a16:creationId xmlns:a16="http://schemas.microsoft.com/office/drawing/2014/main" id="{5446F9D8-F21F-4A7D-90C7-17BFDB6CD7D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F2C9047-B541-4CDD-94AA-648FE753D0A7}"/>
              </a:ext>
            </a:extLst>
          </p:cNvPr>
          <p:cNvSpPr>
            <a:spLocks noGrp="1"/>
          </p:cNvSpPr>
          <p:nvPr>
            <p:ph type="sldNum" sz="quarter" idx="12"/>
          </p:nvPr>
        </p:nvSpPr>
        <p:spPr/>
        <p:txBody>
          <a:bodyPr/>
          <a:lstStyle/>
          <a:p>
            <a:fld id="{71E7308D-7684-43CA-9C9C-C821FEC112DD}" type="slidenum">
              <a:rPr lang="ru-RU" smtClean="0"/>
              <a:t>‹Nr.›</a:t>
            </a:fld>
            <a:endParaRPr lang="ru-RU"/>
          </a:p>
        </p:txBody>
      </p:sp>
    </p:spTree>
    <p:extLst>
      <p:ext uri="{BB962C8B-B14F-4D97-AF65-F5344CB8AC3E}">
        <p14:creationId xmlns:p14="http://schemas.microsoft.com/office/powerpoint/2010/main" val="344154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6D568CC-3DF9-48DE-B25A-248FA5C0F235}"/>
              </a:ext>
            </a:extLst>
          </p:cNvPr>
          <p:cNvSpPr>
            <a:spLocks noGrp="1"/>
          </p:cNvSpPr>
          <p:nvPr>
            <p:ph type="dt" sz="half" idx="10"/>
          </p:nvPr>
        </p:nvSpPr>
        <p:spPr/>
        <p:txBody>
          <a:bodyPr/>
          <a:lstStyle/>
          <a:p>
            <a:fld id="{00AF4B9A-DE4B-42E8-8458-5653C800F50C}" type="datetimeFigureOut">
              <a:rPr lang="ru-RU" smtClean="0"/>
              <a:t>12.07.2023</a:t>
            </a:fld>
            <a:endParaRPr lang="ru-RU"/>
          </a:p>
        </p:txBody>
      </p:sp>
      <p:sp>
        <p:nvSpPr>
          <p:cNvPr id="3" name="Нижний колонтитул 2">
            <a:extLst>
              <a:ext uri="{FF2B5EF4-FFF2-40B4-BE49-F238E27FC236}">
                <a16:creationId xmlns:a16="http://schemas.microsoft.com/office/drawing/2014/main" id="{BA739723-2928-4280-A626-6F63E651F47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7A8181E-4F6A-45F0-9443-11EF0BE93A81}"/>
              </a:ext>
            </a:extLst>
          </p:cNvPr>
          <p:cNvSpPr>
            <a:spLocks noGrp="1"/>
          </p:cNvSpPr>
          <p:nvPr>
            <p:ph type="sldNum" sz="quarter" idx="12"/>
          </p:nvPr>
        </p:nvSpPr>
        <p:spPr/>
        <p:txBody>
          <a:bodyPr/>
          <a:lstStyle/>
          <a:p>
            <a:fld id="{71E7308D-7684-43CA-9C9C-C821FEC112DD}" type="slidenum">
              <a:rPr lang="ru-RU" smtClean="0"/>
              <a:t>‹Nr.›</a:t>
            </a:fld>
            <a:endParaRPr lang="ru-RU"/>
          </a:p>
        </p:txBody>
      </p:sp>
    </p:spTree>
    <p:extLst>
      <p:ext uri="{BB962C8B-B14F-4D97-AF65-F5344CB8AC3E}">
        <p14:creationId xmlns:p14="http://schemas.microsoft.com/office/powerpoint/2010/main" val="309649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74E867-2A7F-4E50-9094-CD518BE38D1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0446B73-76A8-4CD9-8EF7-FFCC89C7F5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07DDA97-FC1D-4F28-AAA1-CD796E6B3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B01A652-C14A-4B2A-A6FC-ED7CDF298102}"/>
              </a:ext>
            </a:extLst>
          </p:cNvPr>
          <p:cNvSpPr>
            <a:spLocks noGrp="1"/>
          </p:cNvSpPr>
          <p:nvPr>
            <p:ph type="dt" sz="half" idx="10"/>
          </p:nvPr>
        </p:nvSpPr>
        <p:spPr/>
        <p:txBody>
          <a:bodyPr/>
          <a:lstStyle/>
          <a:p>
            <a:fld id="{00AF4B9A-DE4B-42E8-8458-5653C800F50C}" type="datetimeFigureOut">
              <a:rPr lang="ru-RU" smtClean="0"/>
              <a:t>12.07.2023</a:t>
            </a:fld>
            <a:endParaRPr lang="ru-RU"/>
          </a:p>
        </p:txBody>
      </p:sp>
      <p:sp>
        <p:nvSpPr>
          <p:cNvPr id="6" name="Нижний колонтитул 5">
            <a:extLst>
              <a:ext uri="{FF2B5EF4-FFF2-40B4-BE49-F238E27FC236}">
                <a16:creationId xmlns:a16="http://schemas.microsoft.com/office/drawing/2014/main" id="{450FA2BD-F5F5-40C8-9CE5-7B079D6EBE9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0509DAE-B170-4B7A-9B77-2C803E3ED5E5}"/>
              </a:ext>
            </a:extLst>
          </p:cNvPr>
          <p:cNvSpPr>
            <a:spLocks noGrp="1"/>
          </p:cNvSpPr>
          <p:nvPr>
            <p:ph type="sldNum" sz="quarter" idx="12"/>
          </p:nvPr>
        </p:nvSpPr>
        <p:spPr/>
        <p:txBody>
          <a:bodyPr/>
          <a:lstStyle/>
          <a:p>
            <a:fld id="{71E7308D-7684-43CA-9C9C-C821FEC112DD}" type="slidenum">
              <a:rPr lang="ru-RU" smtClean="0"/>
              <a:t>‹Nr.›</a:t>
            </a:fld>
            <a:endParaRPr lang="ru-RU"/>
          </a:p>
        </p:txBody>
      </p:sp>
    </p:spTree>
    <p:extLst>
      <p:ext uri="{BB962C8B-B14F-4D97-AF65-F5344CB8AC3E}">
        <p14:creationId xmlns:p14="http://schemas.microsoft.com/office/powerpoint/2010/main" val="35464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20E83E-66B2-4422-A0DE-3FAE11310AB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7FFBD30-4F28-499A-A5AB-A2511B38F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EB08CDB-7AA8-48BF-BED2-B3D772845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AB71D17-EA73-411C-AFD0-C5E4E0768B9C}"/>
              </a:ext>
            </a:extLst>
          </p:cNvPr>
          <p:cNvSpPr>
            <a:spLocks noGrp="1"/>
          </p:cNvSpPr>
          <p:nvPr>
            <p:ph type="dt" sz="half" idx="10"/>
          </p:nvPr>
        </p:nvSpPr>
        <p:spPr/>
        <p:txBody>
          <a:bodyPr/>
          <a:lstStyle/>
          <a:p>
            <a:fld id="{00AF4B9A-DE4B-42E8-8458-5653C800F50C}" type="datetimeFigureOut">
              <a:rPr lang="ru-RU" smtClean="0"/>
              <a:t>12.07.2023</a:t>
            </a:fld>
            <a:endParaRPr lang="ru-RU"/>
          </a:p>
        </p:txBody>
      </p:sp>
      <p:sp>
        <p:nvSpPr>
          <p:cNvPr id="6" name="Нижний колонтитул 5">
            <a:extLst>
              <a:ext uri="{FF2B5EF4-FFF2-40B4-BE49-F238E27FC236}">
                <a16:creationId xmlns:a16="http://schemas.microsoft.com/office/drawing/2014/main" id="{726F4E0E-BDF7-4CCD-B0C6-86354D784D1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5607023-6AE0-4541-8607-B9D199BE3BA6}"/>
              </a:ext>
            </a:extLst>
          </p:cNvPr>
          <p:cNvSpPr>
            <a:spLocks noGrp="1"/>
          </p:cNvSpPr>
          <p:nvPr>
            <p:ph type="sldNum" sz="quarter" idx="12"/>
          </p:nvPr>
        </p:nvSpPr>
        <p:spPr/>
        <p:txBody>
          <a:bodyPr/>
          <a:lstStyle/>
          <a:p>
            <a:fld id="{71E7308D-7684-43CA-9C9C-C821FEC112DD}" type="slidenum">
              <a:rPr lang="ru-RU" smtClean="0"/>
              <a:t>‹Nr.›</a:t>
            </a:fld>
            <a:endParaRPr lang="ru-RU"/>
          </a:p>
        </p:txBody>
      </p:sp>
    </p:spTree>
    <p:extLst>
      <p:ext uri="{BB962C8B-B14F-4D97-AF65-F5344CB8AC3E}">
        <p14:creationId xmlns:p14="http://schemas.microsoft.com/office/powerpoint/2010/main" val="410180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EE9ABD-712E-4566-B734-21F3BF56FD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CFD70B1-9671-4D5F-9750-5D1003FF2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F1957A99-472E-4D69-A667-9E3E06FA2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F4B9A-DE4B-42E8-8458-5653C800F50C}" type="datetimeFigureOut">
              <a:rPr lang="ru-RU" smtClean="0"/>
              <a:t>12.07.2023</a:t>
            </a:fld>
            <a:endParaRPr lang="ru-RU"/>
          </a:p>
        </p:txBody>
      </p:sp>
      <p:sp>
        <p:nvSpPr>
          <p:cNvPr id="5" name="Нижний колонтитул 4">
            <a:extLst>
              <a:ext uri="{FF2B5EF4-FFF2-40B4-BE49-F238E27FC236}">
                <a16:creationId xmlns:a16="http://schemas.microsoft.com/office/drawing/2014/main" id="{FB1911FB-03A6-4365-A3A0-47E5DDFEE8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8B20507-9659-496B-A71E-EDD48BA40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7308D-7684-43CA-9C9C-C821FEC112DD}" type="slidenum">
              <a:rPr lang="ru-RU" smtClean="0"/>
              <a:t>‹Nr.›</a:t>
            </a:fld>
            <a:endParaRPr lang="ru-RU"/>
          </a:p>
        </p:txBody>
      </p:sp>
      <p:pic>
        <p:nvPicPr>
          <p:cNvPr id="7" name="Google Shape;23;p57">
            <a:extLst>
              <a:ext uri="{FF2B5EF4-FFF2-40B4-BE49-F238E27FC236}">
                <a16:creationId xmlns:a16="http://schemas.microsoft.com/office/drawing/2014/main" id="{67B7424B-5A7A-FEE2-2AF1-217369AFFA7F}"/>
              </a:ext>
            </a:extLst>
          </p:cNvPr>
          <p:cNvPicPr preferRelativeResize="0"/>
          <p:nvPr userDrawn="1"/>
        </p:nvPicPr>
        <p:blipFill rotWithShape="1">
          <a:blip r:embed="rId13">
            <a:alphaModFix/>
          </a:blip>
          <a:srcRect/>
          <a:stretch/>
        </p:blipFill>
        <p:spPr>
          <a:xfrm>
            <a:off x="84211" y="77790"/>
            <a:ext cx="1130482" cy="764847"/>
          </a:xfrm>
          <a:prstGeom prst="rect">
            <a:avLst/>
          </a:prstGeom>
          <a:noFill/>
          <a:ln>
            <a:noFill/>
          </a:ln>
        </p:spPr>
      </p:pic>
    </p:spTree>
    <p:extLst>
      <p:ext uri="{BB962C8B-B14F-4D97-AF65-F5344CB8AC3E}">
        <p14:creationId xmlns:p14="http://schemas.microsoft.com/office/powerpoint/2010/main" val="2858054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Рисунок 11" descr="Изображение выглядит как снег, внешний, природа, катается на лыжах&#10;&#10;Автоматически созданное описание">
            <a:extLst>
              <a:ext uri="{FF2B5EF4-FFF2-40B4-BE49-F238E27FC236}">
                <a16:creationId xmlns:a16="http://schemas.microsoft.com/office/drawing/2014/main" id="{6F5748B8-7F18-443C-9A0A-49A6CB3777BF}"/>
              </a:ext>
            </a:extLst>
          </p:cNvPr>
          <p:cNvPicPr>
            <a:picLocks noChangeAspect="1"/>
          </p:cNvPicPr>
          <p:nvPr/>
        </p:nvPicPr>
        <p:blipFill rotWithShape="1">
          <a:blip r:embed="rId2">
            <a:extLst>
              <a:ext uri="{28A0092B-C50C-407E-A947-70E740481C1C}">
                <a14:useLocalDpi xmlns:a14="http://schemas.microsoft.com/office/drawing/2010/main" val="0"/>
              </a:ext>
            </a:extLst>
          </a:blip>
          <a:srcRect t="22016" b="13882"/>
          <a:stretch/>
        </p:blipFill>
        <p:spPr>
          <a:xfrm>
            <a:off x="-3047" y="10"/>
            <a:ext cx="12191999" cy="6857990"/>
          </a:xfrm>
          <a:prstGeom prst="rect">
            <a:avLst/>
          </a:prstGeom>
        </p:spPr>
      </p:pic>
      <p:sp>
        <p:nvSpPr>
          <p:cNvPr id="44" name="Rectangle 4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Прямоугольник 15">
            <a:extLst>
              <a:ext uri="{FF2B5EF4-FFF2-40B4-BE49-F238E27FC236}">
                <a16:creationId xmlns:a16="http://schemas.microsoft.com/office/drawing/2014/main" id="{6A2877C7-71BD-4917-8683-1D7FE032E7A7}"/>
              </a:ext>
            </a:extLst>
          </p:cNvPr>
          <p:cNvSpPr/>
          <p:nvPr/>
        </p:nvSpPr>
        <p:spPr>
          <a:xfrm>
            <a:off x="-3047" y="0"/>
            <a:ext cx="6099047" cy="6857990"/>
          </a:xfrm>
          <a:prstGeom prst="rect">
            <a:avLst/>
          </a:prstGeom>
          <a:solidFill>
            <a:srgbClr val="000000">
              <a:alpha val="3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8" name="Заголовок 7">
            <a:extLst>
              <a:ext uri="{FF2B5EF4-FFF2-40B4-BE49-F238E27FC236}">
                <a16:creationId xmlns:a16="http://schemas.microsoft.com/office/drawing/2014/main" id="{EEC2C3D9-9A88-4C6D-9BC8-9DA8D2F7EDA7}"/>
              </a:ext>
            </a:extLst>
          </p:cNvPr>
          <p:cNvSpPr>
            <a:spLocks noGrp="1"/>
          </p:cNvSpPr>
          <p:nvPr>
            <p:ph type="ctrTitle"/>
          </p:nvPr>
        </p:nvSpPr>
        <p:spPr>
          <a:xfrm>
            <a:off x="399245" y="1567653"/>
            <a:ext cx="5696755" cy="3574778"/>
          </a:xfrm>
          <a:effectLst>
            <a:outerShdw blurRad="50800" dist="38100" dir="2700000" algn="tl" rotWithShape="0">
              <a:prstClr val="black">
                <a:alpha val="40000"/>
              </a:prstClr>
            </a:outerShdw>
          </a:effectLst>
        </p:spPr>
        <p:txBody>
          <a:bodyPr>
            <a:noAutofit/>
          </a:bodyPr>
          <a:lstStyle/>
          <a:p>
            <a:pPr algn="l">
              <a:lnSpc>
                <a:spcPct val="100000"/>
              </a:lnSpc>
            </a:pPr>
            <a:r>
              <a:rPr lang="en-US" sz="4800" b="1" dirty="0">
                <a:solidFill>
                  <a:srgbClr val="FFFFFF"/>
                </a:solidFill>
                <a:latin typeface="+mn-lt"/>
              </a:rPr>
              <a:t>Single-channel models APVSG vs competitors before</a:t>
            </a:r>
            <a:br>
              <a:rPr lang="en-US" sz="4800" b="1" dirty="0">
                <a:solidFill>
                  <a:srgbClr val="FFFFFF"/>
                </a:solidFill>
                <a:latin typeface="+mn-lt"/>
              </a:rPr>
            </a:br>
            <a:r>
              <a:rPr lang="en-US" sz="4800" b="1" dirty="0">
                <a:solidFill>
                  <a:srgbClr val="FFFFFF"/>
                </a:solidFill>
                <a:latin typeface="+mn-lt"/>
              </a:rPr>
              <a:t>6 GHz, part 1</a:t>
            </a:r>
            <a:endParaRPr lang="ru-RU" sz="4800" dirty="0">
              <a:solidFill>
                <a:srgbClr val="FFFFFF"/>
              </a:solidFill>
              <a:latin typeface="+mn-lt"/>
            </a:endParaRPr>
          </a:p>
        </p:txBody>
      </p:sp>
      <p:pic>
        <p:nvPicPr>
          <p:cNvPr id="2" name="Google Shape;62;p1">
            <a:extLst>
              <a:ext uri="{FF2B5EF4-FFF2-40B4-BE49-F238E27FC236}">
                <a16:creationId xmlns:a16="http://schemas.microsoft.com/office/drawing/2014/main" id="{447592A7-E352-B6AB-AD33-C29C1CBEC795}"/>
              </a:ext>
            </a:extLst>
          </p:cNvPr>
          <p:cNvPicPr preferRelativeResize="0"/>
          <p:nvPr/>
        </p:nvPicPr>
        <p:blipFill rotWithShape="1">
          <a:blip r:embed="rId3">
            <a:alphaModFix/>
          </a:blip>
          <a:srcRect/>
          <a:stretch/>
        </p:blipFill>
        <p:spPr>
          <a:xfrm>
            <a:off x="83124" y="64381"/>
            <a:ext cx="1130932" cy="765152"/>
          </a:xfrm>
          <a:prstGeom prst="rect">
            <a:avLst/>
          </a:prstGeom>
          <a:noFill/>
          <a:ln>
            <a:noFill/>
          </a:ln>
        </p:spPr>
      </p:pic>
    </p:spTree>
    <p:extLst>
      <p:ext uri="{BB962C8B-B14F-4D97-AF65-F5344CB8AC3E}">
        <p14:creationId xmlns:p14="http://schemas.microsoft.com/office/powerpoint/2010/main" val="356318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379C53-FA5B-447B-BA0B-7610F5B6192D}"/>
              </a:ext>
            </a:extLst>
          </p:cNvPr>
          <p:cNvSpPr>
            <a:spLocks noGrp="1"/>
          </p:cNvSpPr>
          <p:nvPr>
            <p:ph type="title"/>
          </p:nvPr>
        </p:nvSpPr>
        <p:spPr>
          <a:xfrm>
            <a:off x="759743" y="176472"/>
            <a:ext cx="10515600" cy="488315"/>
          </a:xfrm>
        </p:spPr>
        <p:txBody>
          <a:bodyPr>
            <a:normAutofit/>
          </a:bodyPr>
          <a:lstStyle/>
          <a:p>
            <a:pPr algn="ctr"/>
            <a:r>
              <a:rPr lang="en-US" sz="2500" b="1" dirty="0">
                <a:gradFill flip="none" rotWithShape="1">
                  <a:gsLst>
                    <a:gs pos="0">
                      <a:srgbClr val="C7262F"/>
                    </a:gs>
                    <a:gs pos="100000">
                      <a:srgbClr val="7E181F"/>
                    </a:gs>
                  </a:gsLst>
                  <a:lin ang="5400000" scaled="1"/>
                  <a:tileRect/>
                </a:gradFill>
                <a:latin typeface="+mn-lt"/>
                <a:cs typeface="Arial" panose="020B0604020202020204" pitchFamily="34" charset="0"/>
              </a:rPr>
              <a:t>Phase noise APVSG vs N5182B, N5172B</a:t>
            </a:r>
            <a:endParaRPr lang="ru-RU" sz="2500" b="1" dirty="0">
              <a:latin typeface="+mn-lt"/>
            </a:endParaRPr>
          </a:p>
        </p:txBody>
      </p:sp>
      <p:pic>
        <p:nvPicPr>
          <p:cNvPr id="8" name="Рисунок 7">
            <a:extLst>
              <a:ext uri="{FF2B5EF4-FFF2-40B4-BE49-F238E27FC236}">
                <a16:creationId xmlns:a16="http://schemas.microsoft.com/office/drawing/2014/main" id="{7723F069-94F8-0644-04A6-D83F859849DF}"/>
              </a:ext>
            </a:extLst>
          </p:cNvPr>
          <p:cNvPicPr>
            <a:picLocks noChangeAspect="1"/>
          </p:cNvPicPr>
          <p:nvPr/>
        </p:nvPicPr>
        <p:blipFill rotWithShape="1">
          <a:blip r:embed="rId2"/>
          <a:srcRect t="2873"/>
          <a:stretch/>
        </p:blipFill>
        <p:spPr>
          <a:xfrm>
            <a:off x="37961" y="1137176"/>
            <a:ext cx="6974327" cy="5020417"/>
          </a:xfrm>
          <a:prstGeom prst="rect">
            <a:avLst/>
          </a:prstGeom>
        </p:spPr>
      </p:pic>
      <p:sp>
        <p:nvSpPr>
          <p:cNvPr id="11" name="TextBox 10">
            <a:extLst>
              <a:ext uri="{FF2B5EF4-FFF2-40B4-BE49-F238E27FC236}">
                <a16:creationId xmlns:a16="http://schemas.microsoft.com/office/drawing/2014/main" id="{D9C3C564-8B09-F5D0-8ACB-93E28B63602F}"/>
              </a:ext>
            </a:extLst>
          </p:cNvPr>
          <p:cNvSpPr txBox="1"/>
          <p:nvPr/>
        </p:nvSpPr>
        <p:spPr>
          <a:xfrm>
            <a:off x="2087266" y="648862"/>
            <a:ext cx="2772297" cy="369332"/>
          </a:xfrm>
          <a:prstGeom prst="rect">
            <a:avLst/>
          </a:prstGeom>
          <a:noFill/>
        </p:spPr>
        <p:txBody>
          <a:bodyPr wrap="none" rtlCol="0">
            <a:spAutoFit/>
          </a:bodyPr>
          <a:lstStyle/>
          <a:p>
            <a:r>
              <a:rPr lang="en-GB" dirty="0" err="1"/>
              <a:t>AnaPico</a:t>
            </a:r>
            <a:r>
              <a:rPr lang="en-GB" dirty="0"/>
              <a:t> APVSG, without LN</a:t>
            </a:r>
            <a:endParaRPr lang="ru-RU" dirty="0"/>
          </a:p>
        </p:txBody>
      </p:sp>
      <p:pic>
        <p:nvPicPr>
          <p:cNvPr id="13" name="Рисунок 12">
            <a:extLst>
              <a:ext uri="{FF2B5EF4-FFF2-40B4-BE49-F238E27FC236}">
                <a16:creationId xmlns:a16="http://schemas.microsoft.com/office/drawing/2014/main" id="{28085C78-8CF0-626D-E58E-19FAA60936C7}"/>
              </a:ext>
            </a:extLst>
          </p:cNvPr>
          <p:cNvPicPr>
            <a:picLocks noChangeAspect="1"/>
          </p:cNvPicPr>
          <p:nvPr/>
        </p:nvPicPr>
        <p:blipFill>
          <a:blip r:embed="rId3"/>
          <a:stretch>
            <a:fillRect/>
          </a:stretch>
        </p:blipFill>
        <p:spPr>
          <a:xfrm>
            <a:off x="7116378" y="988674"/>
            <a:ext cx="4343300" cy="2422426"/>
          </a:xfrm>
          <a:prstGeom prst="rect">
            <a:avLst/>
          </a:prstGeom>
        </p:spPr>
      </p:pic>
      <p:sp>
        <p:nvSpPr>
          <p:cNvPr id="14" name="TextBox 13">
            <a:extLst>
              <a:ext uri="{FF2B5EF4-FFF2-40B4-BE49-F238E27FC236}">
                <a16:creationId xmlns:a16="http://schemas.microsoft.com/office/drawing/2014/main" id="{BF27FC7A-B393-35BC-1A57-D5FA7964D3F5}"/>
              </a:ext>
            </a:extLst>
          </p:cNvPr>
          <p:cNvSpPr txBox="1"/>
          <p:nvPr/>
        </p:nvSpPr>
        <p:spPr>
          <a:xfrm>
            <a:off x="8486954" y="668213"/>
            <a:ext cx="1760162" cy="369332"/>
          </a:xfrm>
          <a:prstGeom prst="rect">
            <a:avLst/>
          </a:prstGeom>
          <a:noFill/>
        </p:spPr>
        <p:txBody>
          <a:bodyPr wrap="none" rtlCol="0">
            <a:spAutoFit/>
          </a:bodyPr>
          <a:lstStyle/>
          <a:p>
            <a:r>
              <a:rPr lang="en-GB" dirty="0"/>
              <a:t>Keysight N5172B</a:t>
            </a:r>
            <a:endParaRPr lang="ru-RU" dirty="0"/>
          </a:p>
        </p:txBody>
      </p:sp>
      <p:sp>
        <p:nvSpPr>
          <p:cNvPr id="15" name="TextBox 14">
            <a:extLst>
              <a:ext uri="{FF2B5EF4-FFF2-40B4-BE49-F238E27FC236}">
                <a16:creationId xmlns:a16="http://schemas.microsoft.com/office/drawing/2014/main" id="{D73431A5-F8DB-9262-C1A9-D397984E5918}"/>
              </a:ext>
            </a:extLst>
          </p:cNvPr>
          <p:cNvSpPr txBox="1"/>
          <p:nvPr/>
        </p:nvSpPr>
        <p:spPr>
          <a:xfrm>
            <a:off x="8486954" y="3362229"/>
            <a:ext cx="1760162" cy="369332"/>
          </a:xfrm>
          <a:prstGeom prst="rect">
            <a:avLst/>
          </a:prstGeom>
          <a:noFill/>
        </p:spPr>
        <p:txBody>
          <a:bodyPr wrap="none" rtlCol="0">
            <a:spAutoFit/>
          </a:bodyPr>
          <a:lstStyle/>
          <a:p>
            <a:r>
              <a:rPr lang="en-GB" dirty="0"/>
              <a:t>Keysight N5182B</a:t>
            </a:r>
            <a:endParaRPr lang="ru-RU" dirty="0"/>
          </a:p>
        </p:txBody>
      </p:sp>
      <p:pic>
        <p:nvPicPr>
          <p:cNvPr id="17" name="Рисунок 16">
            <a:extLst>
              <a:ext uri="{FF2B5EF4-FFF2-40B4-BE49-F238E27FC236}">
                <a16:creationId xmlns:a16="http://schemas.microsoft.com/office/drawing/2014/main" id="{22779758-B44B-4178-3B5C-0F89AD0B50F6}"/>
              </a:ext>
            </a:extLst>
          </p:cNvPr>
          <p:cNvPicPr>
            <a:picLocks noChangeAspect="1"/>
          </p:cNvPicPr>
          <p:nvPr/>
        </p:nvPicPr>
        <p:blipFill>
          <a:blip r:embed="rId4"/>
          <a:stretch>
            <a:fillRect/>
          </a:stretch>
        </p:blipFill>
        <p:spPr>
          <a:xfrm>
            <a:off x="7171522" y="3701980"/>
            <a:ext cx="4550260" cy="2887795"/>
          </a:xfrm>
          <a:prstGeom prst="rect">
            <a:avLst/>
          </a:prstGeom>
        </p:spPr>
      </p:pic>
    </p:spTree>
    <p:extLst>
      <p:ext uri="{BB962C8B-B14F-4D97-AF65-F5344CB8AC3E}">
        <p14:creationId xmlns:p14="http://schemas.microsoft.com/office/powerpoint/2010/main" val="385600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379C53-FA5B-447B-BA0B-7610F5B6192D}"/>
              </a:ext>
            </a:extLst>
          </p:cNvPr>
          <p:cNvSpPr>
            <a:spLocks noGrp="1"/>
          </p:cNvSpPr>
          <p:nvPr>
            <p:ph type="title"/>
          </p:nvPr>
        </p:nvSpPr>
        <p:spPr>
          <a:xfrm>
            <a:off x="759743" y="176472"/>
            <a:ext cx="10515600" cy="488315"/>
          </a:xfrm>
        </p:spPr>
        <p:txBody>
          <a:bodyPr>
            <a:normAutofit/>
          </a:bodyPr>
          <a:lstStyle/>
          <a:p>
            <a:pPr algn="ctr"/>
            <a:r>
              <a:rPr lang="en-US" sz="2500" b="1" dirty="0">
                <a:gradFill flip="none" rotWithShape="1">
                  <a:gsLst>
                    <a:gs pos="0">
                      <a:srgbClr val="C7262F"/>
                    </a:gs>
                    <a:gs pos="100000">
                      <a:srgbClr val="7E181F"/>
                    </a:gs>
                  </a:gsLst>
                  <a:lin ang="5400000" scaled="1"/>
                  <a:tileRect/>
                </a:gradFill>
                <a:latin typeface="+mn-lt"/>
                <a:cs typeface="Arial" panose="020B0604020202020204" pitchFamily="34" charset="0"/>
              </a:rPr>
              <a:t>Phase noise APVSG vs N5182B, N5172B</a:t>
            </a:r>
            <a:endParaRPr lang="ru-RU" sz="2500" b="1" dirty="0">
              <a:latin typeface="+mn-lt"/>
            </a:endParaRPr>
          </a:p>
        </p:txBody>
      </p:sp>
      <p:pic>
        <p:nvPicPr>
          <p:cNvPr id="8" name="Рисунок 7">
            <a:extLst>
              <a:ext uri="{FF2B5EF4-FFF2-40B4-BE49-F238E27FC236}">
                <a16:creationId xmlns:a16="http://schemas.microsoft.com/office/drawing/2014/main" id="{7723F069-94F8-0644-04A6-D83F859849DF}"/>
              </a:ext>
            </a:extLst>
          </p:cNvPr>
          <p:cNvPicPr>
            <a:picLocks noChangeAspect="1"/>
          </p:cNvPicPr>
          <p:nvPr/>
        </p:nvPicPr>
        <p:blipFill rotWithShape="1">
          <a:blip r:embed="rId2"/>
          <a:srcRect t="2873"/>
          <a:stretch/>
        </p:blipFill>
        <p:spPr>
          <a:xfrm>
            <a:off x="37961" y="1137176"/>
            <a:ext cx="6974327" cy="5020417"/>
          </a:xfrm>
          <a:prstGeom prst="rect">
            <a:avLst/>
          </a:prstGeom>
        </p:spPr>
      </p:pic>
      <p:sp>
        <p:nvSpPr>
          <p:cNvPr id="11" name="TextBox 10">
            <a:extLst>
              <a:ext uri="{FF2B5EF4-FFF2-40B4-BE49-F238E27FC236}">
                <a16:creationId xmlns:a16="http://schemas.microsoft.com/office/drawing/2014/main" id="{D9C3C564-8B09-F5D0-8ACB-93E28B63602F}"/>
              </a:ext>
            </a:extLst>
          </p:cNvPr>
          <p:cNvSpPr txBox="1"/>
          <p:nvPr/>
        </p:nvSpPr>
        <p:spPr>
          <a:xfrm>
            <a:off x="2087266" y="648862"/>
            <a:ext cx="2772297" cy="369332"/>
          </a:xfrm>
          <a:prstGeom prst="rect">
            <a:avLst/>
          </a:prstGeom>
          <a:noFill/>
        </p:spPr>
        <p:txBody>
          <a:bodyPr wrap="none" rtlCol="0">
            <a:spAutoFit/>
          </a:bodyPr>
          <a:lstStyle/>
          <a:p>
            <a:r>
              <a:rPr lang="en-GB" dirty="0" err="1"/>
              <a:t>AnaPico</a:t>
            </a:r>
            <a:r>
              <a:rPr lang="en-GB" dirty="0"/>
              <a:t> APVSG, without LN</a:t>
            </a:r>
            <a:endParaRPr lang="ru-RU" dirty="0"/>
          </a:p>
        </p:txBody>
      </p:sp>
      <p:sp>
        <p:nvSpPr>
          <p:cNvPr id="14" name="TextBox 13">
            <a:extLst>
              <a:ext uri="{FF2B5EF4-FFF2-40B4-BE49-F238E27FC236}">
                <a16:creationId xmlns:a16="http://schemas.microsoft.com/office/drawing/2014/main" id="{BF27FC7A-B393-35BC-1A57-D5FA7964D3F5}"/>
              </a:ext>
            </a:extLst>
          </p:cNvPr>
          <p:cNvSpPr txBox="1"/>
          <p:nvPr/>
        </p:nvSpPr>
        <p:spPr>
          <a:xfrm>
            <a:off x="8486954" y="668213"/>
            <a:ext cx="1760162" cy="369332"/>
          </a:xfrm>
          <a:prstGeom prst="rect">
            <a:avLst/>
          </a:prstGeom>
          <a:noFill/>
        </p:spPr>
        <p:txBody>
          <a:bodyPr wrap="none" rtlCol="0">
            <a:spAutoFit/>
          </a:bodyPr>
          <a:lstStyle/>
          <a:p>
            <a:r>
              <a:rPr lang="en-GB" dirty="0"/>
              <a:t>Keysight N5166B</a:t>
            </a:r>
            <a:endParaRPr lang="ru-RU" dirty="0"/>
          </a:p>
        </p:txBody>
      </p:sp>
      <p:pic>
        <p:nvPicPr>
          <p:cNvPr id="4" name="Рисунок 3">
            <a:extLst>
              <a:ext uri="{FF2B5EF4-FFF2-40B4-BE49-F238E27FC236}">
                <a16:creationId xmlns:a16="http://schemas.microsoft.com/office/drawing/2014/main" id="{B52F6B15-DF2B-FB9E-6F8F-AA5DC1926833}"/>
              </a:ext>
            </a:extLst>
          </p:cNvPr>
          <p:cNvPicPr>
            <a:picLocks noChangeAspect="1"/>
          </p:cNvPicPr>
          <p:nvPr/>
        </p:nvPicPr>
        <p:blipFill>
          <a:blip r:embed="rId3"/>
          <a:stretch>
            <a:fillRect/>
          </a:stretch>
        </p:blipFill>
        <p:spPr>
          <a:xfrm>
            <a:off x="7421929" y="1219200"/>
            <a:ext cx="4124325" cy="2209800"/>
          </a:xfrm>
          <a:prstGeom prst="rect">
            <a:avLst/>
          </a:prstGeom>
        </p:spPr>
      </p:pic>
    </p:spTree>
    <p:extLst>
      <p:ext uri="{BB962C8B-B14F-4D97-AF65-F5344CB8AC3E}">
        <p14:creationId xmlns:p14="http://schemas.microsoft.com/office/powerpoint/2010/main" val="392916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379C53-FA5B-447B-BA0B-7610F5B6192D}"/>
              </a:ext>
            </a:extLst>
          </p:cNvPr>
          <p:cNvSpPr>
            <a:spLocks noGrp="1"/>
          </p:cNvSpPr>
          <p:nvPr>
            <p:ph type="title"/>
          </p:nvPr>
        </p:nvSpPr>
        <p:spPr>
          <a:xfrm>
            <a:off x="838200" y="219141"/>
            <a:ext cx="10515600" cy="488315"/>
          </a:xfrm>
        </p:spPr>
        <p:txBody>
          <a:bodyPr>
            <a:normAutofit/>
          </a:bodyPr>
          <a:lstStyle/>
          <a:p>
            <a:pPr algn="ctr"/>
            <a:r>
              <a:rPr lang="en-US" sz="2500" b="1" dirty="0">
                <a:gradFill flip="none" rotWithShape="1">
                  <a:gsLst>
                    <a:gs pos="0">
                      <a:srgbClr val="C7262F"/>
                    </a:gs>
                    <a:gs pos="100000">
                      <a:srgbClr val="7E181F"/>
                    </a:gs>
                  </a:gsLst>
                  <a:lin ang="5400000" scaled="1"/>
                  <a:tileRect/>
                </a:gradFill>
                <a:latin typeface="+mn-lt"/>
                <a:cs typeface="Arial" panose="020B0604020202020204" pitchFamily="34" charset="0"/>
              </a:rPr>
              <a:t>Frequency response IQ BB, </a:t>
            </a:r>
            <a:r>
              <a:rPr lang="en-US" sz="2500" b="1" dirty="0" err="1">
                <a:gradFill flip="none" rotWithShape="1">
                  <a:gsLst>
                    <a:gs pos="0">
                      <a:srgbClr val="C7262F"/>
                    </a:gs>
                    <a:gs pos="100000">
                      <a:srgbClr val="7E181F"/>
                    </a:gs>
                  </a:gsLst>
                  <a:lin ang="5400000" scaled="1"/>
                  <a:tileRect/>
                </a:gradFill>
                <a:latin typeface="+mn-lt"/>
                <a:cs typeface="Arial" panose="020B0604020202020204" pitchFamily="34" charset="0"/>
              </a:rPr>
              <a:t>AnaPico</a:t>
            </a:r>
            <a:r>
              <a:rPr lang="en-US" sz="2500" b="1" dirty="0">
                <a:gradFill flip="none" rotWithShape="1">
                  <a:gsLst>
                    <a:gs pos="0">
                      <a:srgbClr val="C7262F"/>
                    </a:gs>
                    <a:gs pos="100000">
                      <a:srgbClr val="7E181F"/>
                    </a:gs>
                  </a:gsLst>
                  <a:lin ang="5400000" scaled="1"/>
                  <a:tileRect/>
                </a:gradFill>
                <a:latin typeface="+mn-lt"/>
                <a:cs typeface="Arial" panose="020B0604020202020204" pitchFamily="34" charset="0"/>
              </a:rPr>
              <a:t> vs Keysight</a:t>
            </a:r>
            <a:endParaRPr lang="ru-RU" sz="2500" b="1" dirty="0">
              <a:latin typeface="+mn-lt"/>
            </a:endParaRPr>
          </a:p>
        </p:txBody>
      </p:sp>
      <p:pic>
        <p:nvPicPr>
          <p:cNvPr id="12" name="Рисунок 11">
            <a:extLst>
              <a:ext uri="{FF2B5EF4-FFF2-40B4-BE49-F238E27FC236}">
                <a16:creationId xmlns:a16="http://schemas.microsoft.com/office/drawing/2014/main" id="{CA1DB9DB-7B07-88A6-59E4-A9DB2DE49E98}"/>
              </a:ext>
            </a:extLst>
          </p:cNvPr>
          <p:cNvPicPr>
            <a:picLocks noChangeAspect="1"/>
          </p:cNvPicPr>
          <p:nvPr/>
        </p:nvPicPr>
        <p:blipFill rotWithShape="1">
          <a:blip r:embed="rId2"/>
          <a:srcRect t="4909"/>
          <a:stretch/>
        </p:blipFill>
        <p:spPr>
          <a:xfrm>
            <a:off x="306738" y="1195770"/>
            <a:ext cx="6138408" cy="4416225"/>
          </a:xfrm>
          <a:prstGeom prst="rect">
            <a:avLst/>
          </a:prstGeom>
        </p:spPr>
      </p:pic>
      <p:sp>
        <p:nvSpPr>
          <p:cNvPr id="13" name="TextBox 12">
            <a:extLst>
              <a:ext uri="{FF2B5EF4-FFF2-40B4-BE49-F238E27FC236}">
                <a16:creationId xmlns:a16="http://schemas.microsoft.com/office/drawing/2014/main" id="{EC03AADF-2567-132B-3A3E-818E3A75C630}"/>
              </a:ext>
            </a:extLst>
          </p:cNvPr>
          <p:cNvSpPr txBox="1"/>
          <p:nvPr/>
        </p:nvSpPr>
        <p:spPr>
          <a:xfrm>
            <a:off x="2622671" y="707456"/>
            <a:ext cx="1624547" cy="369332"/>
          </a:xfrm>
          <a:prstGeom prst="rect">
            <a:avLst/>
          </a:prstGeom>
          <a:noFill/>
        </p:spPr>
        <p:txBody>
          <a:bodyPr wrap="none" rtlCol="0">
            <a:spAutoFit/>
          </a:bodyPr>
          <a:lstStyle/>
          <a:p>
            <a:r>
              <a:rPr lang="en-GB" dirty="0" err="1"/>
              <a:t>AnaPico</a:t>
            </a:r>
            <a:r>
              <a:rPr lang="en-GB" dirty="0"/>
              <a:t> APVSG</a:t>
            </a:r>
            <a:endParaRPr lang="ru-RU" dirty="0"/>
          </a:p>
        </p:txBody>
      </p:sp>
      <p:sp>
        <p:nvSpPr>
          <p:cNvPr id="14" name="TextBox 13">
            <a:extLst>
              <a:ext uri="{FF2B5EF4-FFF2-40B4-BE49-F238E27FC236}">
                <a16:creationId xmlns:a16="http://schemas.microsoft.com/office/drawing/2014/main" id="{9E04779C-EFFA-49A8-6ADD-C3E04870555A}"/>
              </a:ext>
            </a:extLst>
          </p:cNvPr>
          <p:cNvSpPr txBox="1"/>
          <p:nvPr/>
        </p:nvSpPr>
        <p:spPr>
          <a:xfrm>
            <a:off x="8000125" y="627909"/>
            <a:ext cx="3353675" cy="369332"/>
          </a:xfrm>
          <a:prstGeom prst="rect">
            <a:avLst/>
          </a:prstGeom>
          <a:noFill/>
        </p:spPr>
        <p:txBody>
          <a:bodyPr wrap="none" rtlCol="0">
            <a:spAutoFit/>
          </a:bodyPr>
          <a:lstStyle/>
          <a:p>
            <a:r>
              <a:rPr lang="en-GB" dirty="0"/>
              <a:t>Keysight N5182B,N5172B,N5166B</a:t>
            </a:r>
            <a:endParaRPr lang="ru-RU" dirty="0"/>
          </a:p>
        </p:txBody>
      </p:sp>
      <p:pic>
        <p:nvPicPr>
          <p:cNvPr id="17" name="Рисунок 16">
            <a:extLst>
              <a:ext uri="{FF2B5EF4-FFF2-40B4-BE49-F238E27FC236}">
                <a16:creationId xmlns:a16="http://schemas.microsoft.com/office/drawing/2014/main" id="{2815C22C-BB0D-4B1A-2327-9DB9DEB8205E}"/>
              </a:ext>
            </a:extLst>
          </p:cNvPr>
          <p:cNvPicPr>
            <a:picLocks noChangeAspect="1"/>
          </p:cNvPicPr>
          <p:nvPr/>
        </p:nvPicPr>
        <p:blipFill>
          <a:blip r:embed="rId3"/>
          <a:stretch>
            <a:fillRect/>
          </a:stretch>
        </p:blipFill>
        <p:spPr>
          <a:xfrm>
            <a:off x="6978034" y="997241"/>
            <a:ext cx="4620407" cy="2680984"/>
          </a:xfrm>
          <a:prstGeom prst="rect">
            <a:avLst/>
          </a:prstGeom>
        </p:spPr>
      </p:pic>
      <p:pic>
        <p:nvPicPr>
          <p:cNvPr id="19" name="Рисунок 18">
            <a:extLst>
              <a:ext uri="{FF2B5EF4-FFF2-40B4-BE49-F238E27FC236}">
                <a16:creationId xmlns:a16="http://schemas.microsoft.com/office/drawing/2014/main" id="{ECC72C08-B4BF-34B5-A1F8-1BB8DFEC3714}"/>
              </a:ext>
            </a:extLst>
          </p:cNvPr>
          <p:cNvPicPr>
            <a:picLocks noChangeAspect="1"/>
          </p:cNvPicPr>
          <p:nvPr/>
        </p:nvPicPr>
        <p:blipFill>
          <a:blip r:embed="rId4"/>
          <a:stretch>
            <a:fillRect/>
          </a:stretch>
        </p:blipFill>
        <p:spPr>
          <a:xfrm>
            <a:off x="6978034" y="4163536"/>
            <a:ext cx="4743748" cy="2562311"/>
          </a:xfrm>
          <a:prstGeom prst="rect">
            <a:avLst/>
          </a:prstGeom>
        </p:spPr>
      </p:pic>
      <p:sp>
        <p:nvSpPr>
          <p:cNvPr id="20" name="TextBox 19">
            <a:extLst>
              <a:ext uri="{FF2B5EF4-FFF2-40B4-BE49-F238E27FC236}">
                <a16:creationId xmlns:a16="http://schemas.microsoft.com/office/drawing/2014/main" id="{4A53BCD1-C731-CAB5-088A-43F83444C9E9}"/>
              </a:ext>
            </a:extLst>
          </p:cNvPr>
          <p:cNvSpPr txBox="1"/>
          <p:nvPr/>
        </p:nvSpPr>
        <p:spPr>
          <a:xfrm>
            <a:off x="7244851" y="3736214"/>
            <a:ext cx="4476931" cy="369332"/>
          </a:xfrm>
          <a:prstGeom prst="rect">
            <a:avLst/>
          </a:prstGeom>
          <a:noFill/>
        </p:spPr>
        <p:txBody>
          <a:bodyPr wrap="none" rtlCol="0">
            <a:spAutoFit/>
          </a:bodyPr>
          <a:lstStyle/>
          <a:p>
            <a:r>
              <a:rPr lang="en-GB" dirty="0"/>
              <a:t>Keysight N5182B,N5172B,N5166B external BB</a:t>
            </a:r>
            <a:endParaRPr lang="ru-RU" dirty="0"/>
          </a:p>
        </p:txBody>
      </p:sp>
    </p:spTree>
    <p:extLst>
      <p:ext uri="{BB962C8B-B14F-4D97-AF65-F5344CB8AC3E}">
        <p14:creationId xmlns:p14="http://schemas.microsoft.com/office/powerpoint/2010/main" val="351162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379C53-FA5B-447B-BA0B-7610F5B6192D}"/>
              </a:ext>
            </a:extLst>
          </p:cNvPr>
          <p:cNvSpPr>
            <a:spLocks noGrp="1"/>
          </p:cNvSpPr>
          <p:nvPr>
            <p:ph type="title"/>
          </p:nvPr>
        </p:nvSpPr>
        <p:spPr>
          <a:xfrm>
            <a:off x="838200" y="130421"/>
            <a:ext cx="10515600" cy="488315"/>
          </a:xfrm>
        </p:spPr>
        <p:txBody>
          <a:bodyPr>
            <a:normAutofit/>
          </a:bodyPr>
          <a:lstStyle/>
          <a:p>
            <a:pPr algn="ctr"/>
            <a:r>
              <a:rPr lang="en-US" sz="2500" b="1" dirty="0">
                <a:gradFill flip="none" rotWithShape="1">
                  <a:gsLst>
                    <a:gs pos="0">
                      <a:srgbClr val="C7262F"/>
                    </a:gs>
                    <a:gs pos="100000">
                      <a:srgbClr val="7E181F"/>
                    </a:gs>
                  </a:gsLst>
                  <a:lin ang="5400000" scaled="1"/>
                  <a:tileRect/>
                </a:gradFill>
                <a:latin typeface="+mn-lt"/>
                <a:cs typeface="Arial" panose="020B0604020202020204" pitchFamily="34" charset="0"/>
              </a:rPr>
              <a:t>EVM 16QAM </a:t>
            </a:r>
            <a:r>
              <a:rPr lang="en-US" sz="2500" b="1" dirty="0" err="1">
                <a:gradFill flip="none" rotWithShape="1">
                  <a:gsLst>
                    <a:gs pos="0">
                      <a:srgbClr val="C7262F"/>
                    </a:gs>
                    <a:gs pos="100000">
                      <a:srgbClr val="7E181F"/>
                    </a:gs>
                  </a:gsLst>
                  <a:lin ang="5400000" scaled="1"/>
                  <a:tileRect/>
                </a:gradFill>
                <a:latin typeface="+mn-lt"/>
                <a:cs typeface="Arial" panose="020B0604020202020204" pitchFamily="34" charset="0"/>
              </a:rPr>
              <a:t>AnaPico</a:t>
            </a:r>
            <a:r>
              <a:rPr lang="en-US" sz="2500" b="1" dirty="0">
                <a:gradFill flip="none" rotWithShape="1">
                  <a:gsLst>
                    <a:gs pos="0">
                      <a:srgbClr val="C7262F"/>
                    </a:gs>
                    <a:gs pos="100000">
                      <a:srgbClr val="7E181F"/>
                    </a:gs>
                  </a:gsLst>
                  <a:lin ang="5400000" scaled="1"/>
                  <a:tileRect/>
                </a:gradFill>
                <a:latin typeface="+mn-lt"/>
                <a:cs typeface="Arial" panose="020B0604020202020204" pitchFamily="34" charset="0"/>
              </a:rPr>
              <a:t> vs Keysight</a:t>
            </a:r>
            <a:endParaRPr lang="ru-RU" sz="2500" b="1" dirty="0">
              <a:latin typeface="+mn-lt"/>
            </a:endParaRPr>
          </a:p>
        </p:txBody>
      </p:sp>
      <p:pic>
        <p:nvPicPr>
          <p:cNvPr id="9" name="Рисунок 8">
            <a:extLst>
              <a:ext uri="{FF2B5EF4-FFF2-40B4-BE49-F238E27FC236}">
                <a16:creationId xmlns:a16="http://schemas.microsoft.com/office/drawing/2014/main" id="{618A110F-1F7B-A7C3-4583-8FA353638E14}"/>
              </a:ext>
            </a:extLst>
          </p:cNvPr>
          <p:cNvPicPr>
            <a:picLocks noChangeAspect="1"/>
          </p:cNvPicPr>
          <p:nvPr/>
        </p:nvPicPr>
        <p:blipFill>
          <a:blip r:embed="rId2"/>
          <a:stretch>
            <a:fillRect/>
          </a:stretch>
        </p:blipFill>
        <p:spPr>
          <a:xfrm>
            <a:off x="393106" y="972152"/>
            <a:ext cx="4467205" cy="2230496"/>
          </a:xfrm>
          <a:prstGeom prst="rect">
            <a:avLst/>
          </a:prstGeom>
        </p:spPr>
      </p:pic>
      <p:sp>
        <p:nvSpPr>
          <p:cNvPr id="11" name="TextBox 10">
            <a:extLst>
              <a:ext uri="{FF2B5EF4-FFF2-40B4-BE49-F238E27FC236}">
                <a16:creationId xmlns:a16="http://schemas.microsoft.com/office/drawing/2014/main" id="{DAC79058-2906-86FB-2A58-BD5E7092D292}"/>
              </a:ext>
            </a:extLst>
          </p:cNvPr>
          <p:cNvSpPr txBox="1"/>
          <p:nvPr/>
        </p:nvSpPr>
        <p:spPr>
          <a:xfrm>
            <a:off x="1975115" y="602819"/>
            <a:ext cx="1624547" cy="369332"/>
          </a:xfrm>
          <a:prstGeom prst="rect">
            <a:avLst/>
          </a:prstGeom>
          <a:noFill/>
        </p:spPr>
        <p:txBody>
          <a:bodyPr wrap="none" rtlCol="0">
            <a:spAutoFit/>
          </a:bodyPr>
          <a:lstStyle/>
          <a:p>
            <a:r>
              <a:rPr lang="en-GB" dirty="0" err="1"/>
              <a:t>AnaPico</a:t>
            </a:r>
            <a:r>
              <a:rPr lang="en-GB" dirty="0"/>
              <a:t> APVSG</a:t>
            </a:r>
            <a:endParaRPr lang="ru-RU" dirty="0"/>
          </a:p>
        </p:txBody>
      </p:sp>
      <p:pic>
        <p:nvPicPr>
          <p:cNvPr id="13" name="Рисунок 12">
            <a:extLst>
              <a:ext uri="{FF2B5EF4-FFF2-40B4-BE49-F238E27FC236}">
                <a16:creationId xmlns:a16="http://schemas.microsoft.com/office/drawing/2014/main" id="{3CBE6E03-96E7-6E3C-C2C9-9EAD4D63DF55}"/>
              </a:ext>
            </a:extLst>
          </p:cNvPr>
          <p:cNvPicPr>
            <a:picLocks noChangeAspect="1"/>
          </p:cNvPicPr>
          <p:nvPr/>
        </p:nvPicPr>
        <p:blipFill>
          <a:blip r:embed="rId3"/>
          <a:stretch>
            <a:fillRect/>
          </a:stretch>
        </p:blipFill>
        <p:spPr>
          <a:xfrm>
            <a:off x="470218" y="3801921"/>
            <a:ext cx="4428185" cy="2230496"/>
          </a:xfrm>
          <a:prstGeom prst="rect">
            <a:avLst/>
          </a:prstGeom>
        </p:spPr>
      </p:pic>
      <p:pic>
        <p:nvPicPr>
          <p:cNvPr id="15" name="Рисунок 14">
            <a:extLst>
              <a:ext uri="{FF2B5EF4-FFF2-40B4-BE49-F238E27FC236}">
                <a16:creationId xmlns:a16="http://schemas.microsoft.com/office/drawing/2014/main" id="{E029F6BE-9A16-F46B-9CC6-CBC1B785CFB5}"/>
              </a:ext>
            </a:extLst>
          </p:cNvPr>
          <p:cNvPicPr>
            <a:picLocks noChangeAspect="1"/>
          </p:cNvPicPr>
          <p:nvPr/>
        </p:nvPicPr>
        <p:blipFill>
          <a:blip r:embed="rId4"/>
          <a:stretch>
            <a:fillRect/>
          </a:stretch>
        </p:blipFill>
        <p:spPr>
          <a:xfrm>
            <a:off x="5283634" y="866272"/>
            <a:ext cx="5920171" cy="2382253"/>
          </a:xfrm>
          <a:prstGeom prst="rect">
            <a:avLst/>
          </a:prstGeom>
        </p:spPr>
      </p:pic>
      <p:sp>
        <p:nvSpPr>
          <p:cNvPr id="16" name="TextBox 15">
            <a:extLst>
              <a:ext uri="{FF2B5EF4-FFF2-40B4-BE49-F238E27FC236}">
                <a16:creationId xmlns:a16="http://schemas.microsoft.com/office/drawing/2014/main" id="{9CFD3FA0-F0E2-C8C3-4BCA-0A1E456ED515}"/>
              </a:ext>
            </a:extLst>
          </p:cNvPr>
          <p:cNvSpPr txBox="1"/>
          <p:nvPr/>
        </p:nvSpPr>
        <p:spPr>
          <a:xfrm>
            <a:off x="1896509" y="3373296"/>
            <a:ext cx="1624547" cy="369332"/>
          </a:xfrm>
          <a:prstGeom prst="rect">
            <a:avLst/>
          </a:prstGeom>
          <a:noFill/>
        </p:spPr>
        <p:txBody>
          <a:bodyPr wrap="none" rtlCol="0">
            <a:spAutoFit/>
          </a:bodyPr>
          <a:lstStyle/>
          <a:p>
            <a:r>
              <a:rPr lang="en-GB" dirty="0" err="1"/>
              <a:t>AnaPico</a:t>
            </a:r>
            <a:r>
              <a:rPr lang="en-GB" dirty="0"/>
              <a:t> APVSG</a:t>
            </a:r>
            <a:endParaRPr lang="ru-RU" dirty="0"/>
          </a:p>
        </p:txBody>
      </p:sp>
      <p:sp>
        <p:nvSpPr>
          <p:cNvPr id="17" name="TextBox 16">
            <a:extLst>
              <a:ext uri="{FF2B5EF4-FFF2-40B4-BE49-F238E27FC236}">
                <a16:creationId xmlns:a16="http://schemas.microsoft.com/office/drawing/2014/main" id="{1211E02E-ABAE-4015-69CB-F4E9431A3C1D}"/>
              </a:ext>
            </a:extLst>
          </p:cNvPr>
          <p:cNvSpPr txBox="1"/>
          <p:nvPr/>
        </p:nvSpPr>
        <p:spPr>
          <a:xfrm>
            <a:off x="7679701" y="541863"/>
            <a:ext cx="1624547" cy="369332"/>
          </a:xfrm>
          <a:prstGeom prst="rect">
            <a:avLst/>
          </a:prstGeom>
          <a:noFill/>
        </p:spPr>
        <p:txBody>
          <a:bodyPr wrap="none" rtlCol="0">
            <a:spAutoFit/>
          </a:bodyPr>
          <a:lstStyle/>
          <a:p>
            <a:r>
              <a:rPr lang="en-GB" dirty="0" err="1"/>
              <a:t>AnaPico</a:t>
            </a:r>
            <a:r>
              <a:rPr lang="en-GB" dirty="0"/>
              <a:t> APVSG</a:t>
            </a:r>
            <a:endParaRPr lang="ru-RU" dirty="0"/>
          </a:p>
        </p:txBody>
      </p:sp>
      <p:sp>
        <p:nvSpPr>
          <p:cNvPr id="18" name="TextBox 17">
            <a:extLst>
              <a:ext uri="{FF2B5EF4-FFF2-40B4-BE49-F238E27FC236}">
                <a16:creationId xmlns:a16="http://schemas.microsoft.com/office/drawing/2014/main" id="{D0828341-C2AC-2CF5-887E-C7CC45FB283A}"/>
              </a:ext>
            </a:extLst>
          </p:cNvPr>
          <p:cNvSpPr txBox="1"/>
          <p:nvPr/>
        </p:nvSpPr>
        <p:spPr>
          <a:xfrm>
            <a:off x="5645429" y="3243097"/>
            <a:ext cx="2609817" cy="369332"/>
          </a:xfrm>
          <a:prstGeom prst="rect">
            <a:avLst/>
          </a:prstGeom>
          <a:noFill/>
        </p:spPr>
        <p:txBody>
          <a:bodyPr wrap="none" rtlCol="0">
            <a:spAutoFit/>
          </a:bodyPr>
          <a:lstStyle/>
          <a:p>
            <a:r>
              <a:rPr lang="en-GB" dirty="0"/>
              <a:t>Keysight N5172B, N5182B</a:t>
            </a:r>
            <a:endParaRPr lang="ru-RU" dirty="0"/>
          </a:p>
        </p:txBody>
      </p:sp>
      <p:pic>
        <p:nvPicPr>
          <p:cNvPr id="20" name="Рисунок 19">
            <a:extLst>
              <a:ext uri="{FF2B5EF4-FFF2-40B4-BE49-F238E27FC236}">
                <a16:creationId xmlns:a16="http://schemas.microsoft.com/office/drawing/2014/main" id="{B1DC15A3-0181-ACD0-F6D7-4BEE8599B240}"/>
              </a:ext>
            </a:extLst>
          </p:cNvPr>
          <p:cNvPicPr>
            <a:picLocks noChangeAspect="1"/>
          </p:cNvPicPr>
          <p:nvPr/>
        </p:nvPicPr>
        <p:blipFill>
          <a:blip r:embed="rId5"/>
          <a:stretch>
            <a:fillRect/>
          </a:stretch>
        </p:blipFill>
        <p:spPr>
          <a:xfrm>
            <a:off x="5611083" y="3609474"/>
            <a:ext cx="2446810" cy="3248526"/>
          </a:xfrm>
          <a:prstGeom prst="rect">
            <a:avLst/>
          </a:prstGeom>
        </p:spPr>
      </p:pic>
      <p:sp>
        <p:nvSpPr>
          <p:cNvPr id="21" name="TextBox 20">
            <a:extLst>
              <a:ext uri="{FF2B5EF4-FFF2-40B4-BE49-F238E27FC236}">
                <a16:creationId xmlns:a16="http://schemas.microsoft.com/office/drawing/2014/main" id="{9A1535A4-79E5-A950-7507-327BA7B71DD1}"/>
              </a:ext>
            </a:extLst>
          </p:cNvPr>
          <p:cNvSpPr txBox="1"/>
          <p:nvPr/>
        </p:nvSpPr>
        <p:spPr>
          <a:xfrm>
            <a:off x="9112688" y="3243673"/>
            <a:ext cx="4748547" cy="369332"/>
          </a:xfrm>
          <a:prstGeom prst="rect">
            <a:avLst/>
          </a:prstGeom>
          <a:noFill/>
        </p:spPr>
        <p:txBody>
          <a:bodyPr wrap="square" rtlCol="0">
            <a:spAutoFit/>
          </a:bodyPr>
          <a:lstStyle/>
          <a:p>
            <a:r>
              <a:rPr lang="en-GB" dirty="0"/>
              <a:t>Keysight N5166B</a:t>
            </a:r>
            <a:endParaRPr lang="ru-RU" dirty="0"/>
          </a:p>
        </p:txBody>
      </p:sp>
      <p:pic>
        <p:nvPicPr>
          <p:cNvPr id="23" name="Рисунок 22">
            <a:extLst>
              <a:ext uri="{FF2B5EF4-FFF2-40B4-BE49-F238E27FC236}">
                <a16:creationId xmlns:a16="http://schemas.microsoft.com/office/drawing/2014/main" id="{A800FF53-5C57-7A73-8237-3D5346BA76C4}"/>
              </a:ext>
            </a:extLst>
          </p:cNvPr>
          <p:cNvPicPr>
            <a:picLocks noChangeAspect="1"/>
          </p:cNvPicPr>
          <p:nvPr/>
        </p:nvPicPr>
        <p:blipFill>
          <a:blip r:embed="rId6"/>
          <a:stretch>
            <a:fillRect/>
          </a:stretch>
        </p:blipFill>
        <p:spPr>
          <a:xfrm>
            <a:off x="9112688" y="3618420"/>
            <a:ext cx="1933575" cy="1457325"/>
          </a:xfrm>
          <a:prstGeom prst="rect">
            <a:avLst/>
          </a:prstGeom>
        </p:spPr>
      </p:pic>
    </p:spTree>
    <p:extLst>
      <p:ext uri="{BB962C8B-B14F-4D97-AF65-F5344CB8AC3E}">
        <p14:creationId xmlns:p14="http://schemas.microsoft.com/office/powerpoint/2010/main" val="390573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DC6E4C6-E23D-43B2-9F8C-2435ACB775AE}"/>
              </a:ext>
            </a:extLst>
          </p:cNvPr>
          <p:cNvSpPr txBox="1"/>
          <p:nvPr/>
        </p:nvSpPr>
        <p:spPr>
          <a:xfrm>
            <a:off x="1103471" y="618736"/>
            <a:ext cx="10507980" cy="7417415"/>
          </a:xfrm>
          <a:prstGeom prst="rect">
            <a:avLst/>
          </a:prstGeom>
          <a:noFill/>
        </p:spPr>
        <p:txBody>
          <a:bodyPr wrap="square" rtlCol="0">
            <a:spAutoFit/>
          </a:bodyPr>
          <a:lstStyle/>
          <a:p>
            <a:r>
              <a:rPr lang="en-US" sz="1400" dirty="0">
                <a:solidFill>
                  <a:schemeClr val="dk1"/>
                </a:solidFill>
              </a:rPr>
              <a:t>Comparison of VSG could be done separately in several dimension: Analog RF part, IQ modulator, BB generator-overall performance and performance and quality of SW part and libraries.</a:t>
            </a:r>
            <a:r>
              <a:rPr lang="en-US" sz="1400" dirty="0">
                <a:solidFill>
                  <a:schemeClr val="dk1"/>
                </a:solidFill>
                <a:effectLst/>
                <a:latin typeface="+mn-lt"/>
                <a:ea typeface="+mn-ea"/>
                <a:cs typeface="+mn-cs"/>
              </a:rPr>
              <a:t> </a:t>
            </a:r>
          </a:p>
          <a:p>
            <a:endParaRPr lang="en-US" sz="1400" dirty="0">
              <a:solidFill>
                <a:schemeClr val="dk1"/>
              </a:solidFill>
            </a:endParaRPr>
          </a:p>
          <a:p>
            <a:pPr marL="285750" indent="-285750">
              <a:buFont typeface="Arial" panose="020B0604020202020204" pitchFamily="34" charset="0"/>
              <a:buChar char="•"/>
            </a:pPr>
            <a:r>
              <a:rPr lang="en-US" sz="1400" dirty="0">
                <a:solidFill>
                  <a:schemeClr val="dk1"/>
                </a:solidFill>
              </a:rPr>
              <a:t>Analog RF Part</a:t>
            </a:r>
          </a:p>
          <a:p>
            <a:pPr marL="342900" indent="-342900">
              <a:buAutoNum type="arabicParenR"/>
            </a:pPr>
            <a:r>
              <a:rPr lang="en-US" sz="1400" dirty="0">
                <a:solidFill>
                  <a:schemeClr val="dk1"/>
                </a:solidFill>
              </a:rPr>
              <a:t>Only </a:t>
            </a:r>
            <a:r>
              <a:rPr lang="en-US" sz="1400" dirty="0" err="1">
                <a:solidFill>
                  <a:schemeClr val="dk1"/>
                </a:solidFill>
              </a:rPr>
              <a:t>AnaPico</a:t>
            </a:r>
            <a:r>
              <a:rPr lang="en-US" sz="1400" dirty="0">
                <a:solidFill>
                  <a:schemeClr val="dk1"/>
                </a:solidFill>
              </a:rPr>
              <a:t> ready to propose in same product like single-channel and </a:t>
            </a:r>
            <a:r>
              <a:rPr lang="en-US" sz="1400" dirty="0" err="1">
                <a:solidFill>
                  <a:schemeClr val="dk1"/>
                </a:solidFill>
              </a:rPr>
              <a:t>milty</a:t>
            </a:r>
            <a:r>
              <a:rPr lang="en-US" sz="1400" dirty="0">
                <a:solidFill>
                  <a:schemeClr val="dk1"/>
                </a:solidFill>
              </a:rPr>
              <a:t>-channel units, customer could order 2-3-4 channels model instead of several units and save money, plus solutions will have excellent phase coherence.</a:t>
            </a:r>
          </a:p>
          <a:p>
            <a:pPr marL="342900" indent="-342900">
              <a:buAutoNum type="arabicParenR"/>
            </a:pPr>
            <a:r>
              <a:rPr lang="en-US" sz="1400" dirty="0">
                <a:solidFill>
                  <a:schemeClr val="dk1"/>
                </a:solidFill>
              </a:rPr>
              <a:t>Advantages </a:t>
            </a:r>
            <a:r>
              <a:rPr lang="en-US" sz="1400" dirty="0" err="1">
                <a:solidFill>
                  <a:schemeClr val="dk1"/>
                </a:solidFill>
              </a:rPr>
              <a:t>AnaPico</a:t>
            </a:r>
            <a:r>
              <a:rPr lang="en-US" sz="1400" dirty="0">
                <a:solidFill>
                  <a:schemeClr val="dk1"/>
                </a:solidFill>
              </a:rPr>
              <a:t> in Phase noise performance, similar phase noise could offer N5182B +UNX,UNY options, but price </a:t>
            </a:r>
            <a:r>
              <a:rPr lang="en-US" sz="1400" dirty="0" err="1">
                <a:solidFill>
                  <a:schemeClr val="dk1"/>
                </a:solidFill>
              </a:rPr>
              <a:t>advated</a:t>
            </a:r>
            <a:r>
              <a:rPr lang="en-US" sz="1400" dirty="0">
                <a:solidFill>
                  <a:schemeClr val="dk1"/>
                </a:solidFill>
              </a:rPr>
              <a:t> will be on </a:t>
            </a:r>
            <a:r>
              <a:rPr lang="en-US" sz="1400" dirty="0" err="1">
                <a:solidFill>
                  <a:schemeClr val="dk1"/>
                </a:solidFill>
              </a:rPr>
              <a:t>AnaPico</a:t>
            </a:r>
            <a:r>
              <a:rPr lang="en-US" sz="1400" dirty="0">
                <a:solidFill>
                  <a:schemeClr val="dk1"/>
                </a:solidFill>
              </a:rPr>
              <a:t> side in 30-35% price. Alternative Keysight models have 20 dB worse phase noise.</a:t>
            </a:r>
          </a:p>
          <a:p>
            <a:pPr marL="342900" indent="-342900">
              <a:buAutoNum type="arabicParenR"/>
            </a:pPr>
            <a:r>
              <a:rPr lang="en-US" sz="1400" dirty="0">
                <a:solidFill>
                  <a:schemeClr val="dk1"/>
                </a:solidFill>
              </a:rPr>
              <a:t>Best in class long-term stability of </a:t>
            </a:r>
            <a:r>
              <a:rPr lang="en-US" sz="1400" dirty="0" err="1">
                <a:solidFill>
                  <a:schemeClr val="dk1"/>
                </a:solidFill>
              </a:rPr>
              <a:t>AnaPico</a:t>
            </a:r>
            <a:r>
              <a:rPr lang="en-US" sz="1400" dirty="0">
                <a:solidFill>
                  <a:schemeClr val="dk1"/>
                </a:solidFill>
              </a:rPr>
              <a:t> </a:t>
            </a:r>
            <a:r>
              <a:rPr lang="en-US" sz="1400" dirty="0" err="1">
                <a:solidFill>
                  <a:schemeClr val="dk1"/>
                </a:solidFill>
              </a:rPr>
              <a:t>APVSGxx</a:t>
            </a:r>
            <a:r>
              <a:rPr lang="en-US" sz="1400" dirty="0">
                <a:solidFill>
                  <a:schemeClr val="dk1"/>
                </a:solidFill>
              </a:rPr>
              <a:t> SG, 0.02 ppm per year. </a:t>
            </a:r>
          </a:p>
          <a:p>
            <a:pPr marL="342900" indent="-342900">
              <a:buAutoNum type="arabicParenR"/>
            </a:pPr>
            <a:r>
              <a:rPr lang="en-US" sz="1400" dirty="0">
                <a:solidFill>
                  <a:schemeClr val="dk1"/>
                </a:solidFill>
              </a:rPr>
              <a:t>Best in class switching speed </a:t>
            </a:r>
            <a:r>
              <a:rPr lang="en-US" sz="1400" dirty="0" err="1">
                <a:solidFill>
                  <a:schemeClr val="dk1"/>
                </a:solidFill>
              </a:rPr>
              <a:t>APVSGxx</a:t>
            </a:r>
            <a:r>
              <a:rPr lang="en-US" sz="1400" dirty="0">
                <a:solidFill>
                  <a:schemeClr val="dk1"/>
                </a:solidFill>
              </a:rPr>
              <a:t>, for analog and digital mode. </a:t>
            </a:r>
          </a:p>
          <a:p>
            <a:pPr marL="342900" indent="-342900">
              <a:buAutoNum type="arabicParenR"/>
            </a:pPr>
            <a:r>
              <a:rPr lang="en-US" sz="1400" dirty="0">
                <a:solidFill>
                  <a:schemeClr val="dk1"/>
                </a:solidFill>
              </a:rPr>
              <a:t>Level of </a:t>
            </a:r>
            <a:r>
              <a:rPr lang="en-US" sz="1400" dirty="0" err="1">
                <a:solidFill>
                  <a:schemeClr val="dk1"/>
                </a:solidFill>
              </a:rPr>
              <a:t>Max.power</a:t>
            </a:r>
            <a:r>
              <a:rPr lang="en-US" sz="1400" dirty="0">
                <a:solidFill>
                  <a:schemeClr val="dk1"/>
                </a:solidFill>
              </a:rPr>
              <a:t>, harmonics and non harmonics comparable between models.</a:t>
            </a:r>
          </a:p>
          <a:p>
            <a:pPr marL="342900" indent="-342900">
              <a:buAutoNum type="arabicParenR"/>
            </a:pPr>
            <a:r>
              <a:rPr lang="en-US" sz="1400" dirty="0">
                <a:solidFill>
                  <a:schemeClr val="dk1"/>
                </a:solidFill>
              </a:rPr>
              <a:t>Only </a:t>
            </a:r>
            <a:r>
              <a:rPr lang="en-US" sz="1400" dirty="0" err="1">
                <a:solidFill>
                  <a:schemeClr val="dk1"/>
                </a:solidFill>
              </a:rPr>
              <a:t>AnaPico</a:t>
            </a:r>
            <a:r>
              <a:rPr lang="en-US" sz="1400" dirty="0">
                <a:solidFill>
                  <a:schemeClr val="dk1"/>
                </a:solidFill>
              </a:rPr>
              <a:t> support operation from external accumulator.</a:t>
            </a:r>
          </a:p>
          <a:p>
            <a:pPr marL="342900" indent="-342900">
              <a:buAutoNum type="arabicParenR"/>
            </a:pPr>
            <a:endParaRPr lang="en-US" sz="1400" dirty="0">
              <a:solidFill>
                <a:schemeClr val="dk1"/>
              </a:solidFill>
            </a:endParaRPr>
          </a:p>
          <a:p>
            <a:pPr marL="285750" indent="-285750">
              <a:buFont typeface="Arial" panose="020B0604020202020204" pitchFamily="34" charset="0"/>
              <a:buChar char="•"/>
            </a:pPr>
            <a:r>
              <a:rPr lang="en-US" sz="1400" dirty="0">
                <a:solidFill>
                  <a:schemeClr val="dk1"/>
                </a:solidFill>
              </a:rPr>
              <a:t>IQ Modulator</a:t>
            </a:r>
          </a:p>
          <a:p>
            <a:pPr marL="285750" indent="-285750">
              <a:buFont typeface="Arial" panose="020B0604020202020204" pitchFamily="34" charset="0"/>
              <a:buChar char="•"/>
            </a:pPr>
            <a:endParaRPr lang="en-US" sz="1400" dirty="0">
              <a:solidFill>
                <a:schemeClr val="dk1"/>
              </a:solidFill>
            </a:endParaRPr>
          </a:p>
          <a:p>
            <a:pPr marL="342900" indent="-342900">
              <a:buAutoNum type="arabicParenR"/>
            </a:pPr>
            <a:r>
              <a:rPr lang="en-US" sz="1400" dirty="0">
                <a:solidFill>
                  <a:schemeClr val="dk1"/>
                </a:solidFill>
              </a:rPr>
              <a:t>Highest Bandwidth APVSG 400 MHz vs 200 MHz from competitors</a:t>
            </a:r>
          </a:p>
          <a:p>
            <a:pPr marL="342900" indent="-342900">
              <a:buAutoNum type="arabicParenR"/>
            </a:pPr>
            <a:r>
              <a:rPr lang="en-US" sz="1400" dirty="0">
                <a:solidFill>
                  <a:schemeClr val="dk1"/>
                </a:solidFill>
              </a:rPr>
              <a:t>Keysight SG have better frequency response of IQ modulation, but only with internal Baseband correction mode. Within smaller IQ bandwidth 80 MHz for example, frequency response error same. See page 12.</a:t>
            </a:r>
          </a:p>
          <a:p>
            <a:pPr marL="342900" indent="-342900">
              <a:buAutoNum type="arabicParenR"/>
            </a:pPr>
            <a:r>
              <a:rPr lang="en-US" sz="1400" dirty="0">
                <a:solidFill>
                  <a:schemeClr val="dk1"/>
                </a:solidFill>
              </a:rPr>
              <a:t>Keysight non-specified carrier leakage and Suppression sideband, which limited unit for defense application. </a:t>
            </a:r>
            <a:r>
              <a:rPr lang="en-US" sz="1400" dirty="0" err="1">
                <a:solidFill>
                  <a:schemeClr val="dk1"/>
                </a:solidFill>
              </a:rPr>
              <a:t>AnaPico</a:t>
            </a:r>
            <a:r>
              <a:rPr lang="en-US" sz="1400" dirty="0">
                <a:solidFill>
                  <a:schemeClr val="dk1"/>
                </a:solidFill>
              </a:rPr>
              <a:t> and </a:t>
            </a:r>
            <a:r>
              <a:rPr lang="en-US" sz="1400" dirty="0" err="1">
                <a:solidFill>
                  <a:schemeClr val="dk1"/>
                </a:solidFill>
              </a:rPr>
              <a:t>Rohde&amp;Schwarz</a:t>
            </a:r>
            <a:r>
              <a:rPr lang="en-US" sz="1400" dirty="0">
                <a:solidFill>
                  <a:schemeClr val="dk1"/>
                </a:solidFill>
              </a:rPr>
              <a:t> specify this parameters.</a:t>
            </a:r>
          </a:p>
          <a:p>
            <a:endParaRPr lang="en-US" sz="1400" dirty="0">
              <a:solidFill>
                <a:schemeClr val="dk1"/>
              </a:solidFill>
            </a:endParaRPr>
          </a:p>
          <a:p>
            <a:pPr marL="285750" indent="-285750">
              <a:buFont typeface="Arial" panose="020B0604020202020204" pitchFamily="34" charset="0"/>
              <a:buChar char="•"/>
            </a:pPr>
            <a:r>
              <a:rPr lang="en-US" sz="1400" dirty="0">
                <a:solidFill>
                  <a:schemeClr val="dk1"/>
                </a:solidFill>
              </a:rPr>
              <a:t>Baseband Generator</a:t>
            </a:r>
          </a:p>
          <a:p>
            <a:pPr marL="285750" indent="-285750">
              <a:buFont typeface="Arial" panose="020B0604020202020204" pitchFamily="34" charset="0"/>
              <a:buChar char="•"/>
            </a:pPr>
            <a:endParaRPr lang="en-US" sz="1400" dirty="0">
              <a:solidFill>
                <a:schemeClr val="dk1"/>
              </a:solidFill>
            </a:endParaRPr>
          </a:p>
          <a:p>
            <a:pPr marL="342900" indent="-342900">
              <a:buAutoNum type="arabicParenR"/>
            </a:pPr>
            <a:r>
              <a:rPr lang="en-US" sz="1400" dirty="0" err="1">
                <a:solidFill>
                  <a:schemeClr val="dk1"/>
                </a:solidFill>
              </a:rPr>
              <a:t>AnaPico</a:t>
            </a:r>
            <a:r>
              <a:rPr lang="en-US" sz="1400" dirty="0">
                <a:solidFill>
                  <a:schemeClr val="dk1"/>
                </a:solidFill>
              </a:rPr>
              <a:t> APVSG has 2 times broader bandwidth 400 MHz</a:t>
            </a:r>
          </a:p>
          <a:p>
            <a:pPr marL="342900" indent="-342900">
              <a:buAutoNum type="arabicParenR"/>
            </a:pPr>
            <a:r>
              <a:rPr lang="en-US" sz="1400" dirty="0">
                <a:solidFill>
                  <a:schemeClr val="dk1"/>
                </a:solidFill>
              </a:rPr>
              <a:t>Keysight VSG with options have a bigger memory of BB Generator. But </a:t>
            </a:r>
            <a:r>
              <a:rPr lang="en-US" sz="1400" dirty="0" err="1">
                <a:solidFill>
                  <a:schemeClr val="dk1"/>
                </a:solidFill>
              </a:rPr>
              <a:t>AnaPico</a:t>
            </a:r>
            <a:r>
              <a:rPr lang="en-US" sz="1400" dirty="0">
                <a:solidFill>
                  <a:schemeClr val="dk1"/>
                </a:solidFill>
              </a:rPr>
              <a:t> have better segment mode performance.</a:t>
            </a:r>
          </a:p>
          <a:p>
            <a:pPr marL="342900" indent="-342900">
              <a:buAutoNum type="arabicParenR"/>
            </a:pPr>
            <a:r>
              <a:rPr lang="en-US" sz="1400" dirty="0" err="1">
                <a:solidFill>
                  <a:schemeClr val="dk1"/>
                </a:solidFill>
              </a:rPr>
              <a:t>AnaPico</a:t>
            </a:r>
            <a:r>
              <a:rPr lang="en-US" sz="1400" dirty="0">
                <a:solidFill>
                  <a:schemeClr val="dk1"/>
                </a:solidFill>
              </a:rPr>
              <a:t> APVSG demonstrate the best IVM for 16QAM modulations relatively Keysight competitors.</a:t>
            </a:r>
          </a:p>
          <a:p>
            <a:pPr marL="342900" indent="-342900">
              <a:buAutoNum type="arabicParenR"/>
            </a:pPr>
            <a:r>
              <a:rPr lang="en-US" sz="1400" dirty="0">
                <a:solidFill>
                  <a:schemeClr val="dk1"/>
                </a:solidFill>
              </a:rPr>
              <a:t>Because of more modern FGPA, </a:t>
            </a:r>
            <a:r>
              <a:rPr lang="en-US" sz="1400" dirty="0" err="1">
                <a:solidFill>
                  <a:schemeClr val="dk1"/>
                </a:solidFill>
              </a:rPr>
              <a:t>AnaPico</a:t>
            </a:r>
            <a:r>
              <a:rPr lang="en-US" sz="1400" dirty="0">
                <a:solidFill>
                  <a:schemeClr val="dk1"/>
                </a:solidFill>
              </a:rPr>
              <a:t> have more advanced segment mode, number of segments bigger and </a:t>
            </a:r>
            <a:r>
              <a:rPr lang="en-US" sz="1400" dirty="0" err="1">
                <a:solidFill>
                  <a:schemeClr val="dk1"/>
                </a:solidFill>
              </a:rPr>
              <a:t>AnaPico</a:t>
            </a:r>
            <a:r>
              <a:rPr lang="en-US" sz="1400" dirty="0">
                <a:solidFill>
                  <a:schemeClr val="dk1"/>
                </a:solidFill>
              </a:rPr>
              <a:t> APVSG supports more segment repetitions.</a:t>
            </a:r>
          </a:p>
          <a:p>
            <a:endParaRPr lang="en-US" sz="1400" dirty="0">
              <a:solidFill>
                <a:schemeClr val="dk1"/>
              </a:solidFill>
              <a:effectLst/>
              <a:latin typeface="+mn-lt"/>
              <a:ea typeface="+mn-ea"/>
              <a:cs typeface="+mn-cs"/>
            </a:endParaRPr>
          </a:p>
          <a:p>
            <a:endParaRPr lang="en-US" sz="1400" dirty="0">
              <a:solidFill>
                <a:schemeClr val="dk1"/>
              </a:solidFill>
            </a:endParaRPr>
          </a:p>
          <a:p>
            <a:endParaRPr lang="en-US" sz="1400" dirty="0">
              <a:solidFill>
                <a:schemeClr val="dk1"/>
              </a:solidFill>
              <a:effectLst/>
              <a:latin typeface="+mn-lt"/>
              <a:ea typeface="+mn-ea"/>
              <a:cs typeface="+mn-cs"/>
            </a:endParaRPr>
          </a:p>
          <a:p>
            <a:endParaRPr lang="en-US" sz="1400" dirty="0">
              <a:solidFill>
                <a:schemeClr val="dk1"/>
              </a:solidFill>
            </a:endParaRPr>
          </a:p>
          <a:p>
            <a:endParaRPr lang="en-US" sz="1400" dirty="0">
              <a:solidFill>
                <a:schemeClr val="dk1"/>
              </a:solidFill>
              <a:effectLst/>
              <a:latin typeface="+mn-lt"/>
              <a:ea typeface="+mn-ea"/>
              <a:cs typeface="+mn-cs"/>
            </a:endParaRPr>
          </a:p>
          <a:p>
            <a:endParaRPr lang="en-US" sz="1400" dirty="0">
              <a:solidFill>
                <a:schemeClr val="dk1"/>
              </a:solidFill>
            </a:endParaRPr>
          </a:p>
        </p:txBody>
      </p:sp>
      <p:sp>
        <p:nvSpPr>
          <p:cNvPr id="2" name="Заголовок 1">
            <a:extLst>
              <a:ext uri="{FF2B5EF4-FFF2-40B4-BE49-F238E27FC236}">
                <a16:creationId xmlns:a16="http://schemas.microsoft.com/office/drawing/2014/main" id="{CA76FEBD-7BCF-754B-60B2-50038822719A}"/>
              </a:ext>
            </a:extLst>
          </p:cNvPr>
          <p:cNvSpPr>
            <a:spLocks noGrp="1"/>
          </p:cNvSpPr>
          <p:nvPr>
            <p:ph type="title"/>
          </p:nvPr>
        </p:nvSpPr>
        <p:spPr>
          <a:xfrm>
            <a:off x="838200" y="130421"/>
            <a:ext cx="10515600" cy="488315"/>
          </a:xfrm>
        </p:spPr>
        <p:txBody>
          <a:bodyPr>
            <a:normAutofit/>
          </a:bodyPr>
          <a:lstStyle/>
          <a:p>
            <a:pPr algn="ctr"/>
            <a:r>
              <a:rPr lang="en-US" sz="2500" b="1" dirty="0">
                <a:gradFill flip="none" rotWithShape="1">
                  <a:gsLst>
                    <a:gs pos="0">
                      <a:srgbClr val="C7262F"/>
                    </a:gs>
                    <a:gs pos="100000">
                      <a:srgbClr val="7E181F"/>
                    </a:gs>
                  </a:gsLst>
                  <a:lin ang="5400000" scaled="1"/>
                  <a:tileRect/>
                </a:gradFill>
                <a:latin typeface="+mn-lt"/>
                <a:cs typeface="Arial" panose="020B0604020202020204" pitchFamily="34" charset="0"/>
              </a:rPr>
              <a:t>Conclusion</a:t>
            </a:r>
            <a:endParaRPr lang="ru-RU" sz="2500" b="1" dirty="0">
              <a:latin typeface="+mn-lt"/>
            </a:endParaRPr>
          </a:p>
        </p:txBody>
      </p:sp>
    </p:spTree>
    <p:extLst>
      <p:ext uri="{BB962C8B-B14F-4D97-AF65-F5344CB8AC3E}">
        <p14:creationId xmlns:p14="http://schemas.microsoft.com/office/powerpoint/2010/main" val="345883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6FEBD-7BCF-754B-60B2-50038822719A}"/>
              </a:ext>
            </a:extLst>
          </p:cNvPr>
          <p:cNvSpPr>
            <a:spLocks noGrp="1"/>
          </p:cNvSpPr>
          <p:nvPr>
            <p:ph type="title"/>
          </p:nvPr>
        </p:nvSpPr>
        <p:spPr>
          <a:xfrm>
            <a:off x="838200" y="130421"/>
            <a:ext cx="10515600" cy="488315"/>
          </a:xfrm>
        </p:spPr>
        <p:txBody>
          <a:bodyPr>
            <a:normAutofit/>
          </a:bodyPr>
          <a:lstStyle/>
          <a:p>
            <a:pPr algn="ctr"/>
            <a:r>
              <a:rPr lang="en-US" sz="2500" b="1" dirty="0">
                <a:gradFill flip="none" rotWithShape="1">
                  <a:gsLst>
                    <a:gs pos="0">
                      <a:srgbClr val="C7262F"/>
                    </a:gs>
                    <a:gs pos="100000">
                      <a:srgbClr val="7E181F"/>
                    </a:gs>
                  </a:gsLst>
                  <a:lin ang="5400000" scaled="1"/>
                  <a:tileRect/>
                </a:gradFill>
                <a:latin typeface="+mn-lt"/>
                <a:cs typeface="Arial" panose="020B0604020202020204" pitchFamily="34" charset="0"/>
              </a:rPr>
              <a:t>Conclusion</a:t>
            </a:r>
            <a:endParaRPr lang="ru-RU" sz="2500" b="1" dirty="0">
              <a:latin typeface="+mn-lt"/>
            </a:endParaRPr>
          </a:p>
        </p:txBody>
      </p:sp>
      <p:sp>
        <p:nvSpPr>
          <p:cNvPr id="4" name="TextBox 3">
            <a:extLst>
              <a:ext uri="{FF2B5EF4-FFF2-40B4-BE49-F238E27FC236}">
                <a16:creationId xmlns:a16="http://schemas.microsoft.com/office/drawing/2014/main" id="{9A61E83A-F218-A49D-0B92-9653B1038E81}"/>
              </a:ext>
            </a:extLst>
          </p:cNvPr>
          <p:cNvSpPr txBox="1"/>
          <p:nvPr/>
        </p:nvSpPr>
        <p:spPr>
          <a:xfrm>
            <a:off x="1269723" y="1003744"/>
            <a:ext cx="10329241" cy="1815882"/>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dk1"/>
                </a:solidFill>
              </a:rPr>
              <a:t>Digital modulations</a:t>
            </a:r>
          </a:p>
          <a:p>
            <a:endParaRPr lang="en-US" sz="1400" dirty="0">
              <a:solidFill>
                <a:schemeClr val="dk1"/>
              </a:solidFill>
            </a:endParaRPr>
          </a:p>
          <a:p>
            <a:pPr marL="342900" indent="-342900">
              <a:buAutoNum type="arabicParenR"/>
            </a:pPr>
            <a:r>
              <a:rPr lang="en-US" sz="1400" dirty="0">
                <a:solidFill>
                  <a:schemeClr val="dk1"/>
                </a:solidFill>
              </a:rPr>
              <a:t>Strong advantages </a:t>
            </a:r>
            <a:r>
              <a:rPr lang="en-US" sz="1400" dirty="0" err="1">
                <a:solidFill>
                  <a:schemeClr val="dk1"/>
                </a:solidFill>
              </a:rPr>
              <a:t>AnaPico</a:t>
            </a:r>
            <a:r>
              <a:rPr lang="en-US" sz="1400" dirty="0">
                <a:solidFill>
                  <a:schemeClr val="dk1"/>
                </a:solidFill>
              </a:rPr>
              <a:t> in Multi-carrier mode, number of carries, frequency offset, power offset which accomplished with better carrier suppression and side-band rejection.</a:t>
            </a:r>
          </a:p>
          <a:p>
            <a:r>
              <a:rPr lang="en-US" sz="1400" dirty="0">
                <a:solidFill>
                  <a:schemeClr val="dk1"/>
                </a:solidFill>
              </a:rPr>
              <a:t>2) Keysight has Advantages in quantity of libraries </a:t>
            </a:r>
            <a:r>
              <a:rPr lang="cs-CZ" sz="1400" b="0" i="0" kern="1200" dirty="0">
                <a:solidFill>
                  <a:schemeClr val="dk1"/>
                </a:solidFill>
                <a:effectLst/>
                <a:latin typeface="+mn-lt"/>
                <a:ea typeface="+mn-ea"/>
                <a:cs typeface="+mn-cs"/>
              </a:rPr>
              <a:t>LTE/LTE</a:t>
            </a:r>
            <a:r>
              <a:rPr lang="en-GB" sz="1400" b="0" i="0" kern="1200" dirty="0">
                <a:solidFill>
                  <a:schemeClr val="dk1"/>
                </a:solidFill>
                <a:effectLst/>
                <a:latin typeface="+mn-lt"/>
                <a:ea typeface="+mn-ea"/>
                <a:cs typeface="+mn-cs"/>
              </a:rPr>
              <a:t>,</a:t>
            </a:r>
            <a:r>
              <a:rPr lang="cs-CZ" sz="1400" b="0" i="0" kern="1200" dirty="0">
                <a:solidFill>
                  <a:schemeClr val="dk1"/>
                </a:solidFill>
                <a:effectLst/>
                <a:latin typeface="+mn-lt"/>
                <a:ea typeface="+mn-ea"/>
                <a:cs typeface="+mn-cs"/>
              </a:rPr>
              <a:t> W-CDMA/HSPA+</a:t>
            </a:r>
            <a:r>
              <a:rPr lang="en-GB" sz="1400" b="0" i="0" kern="1200" dirty="0">
                <a:solidFill>
                  <a:schemeClr val="dk1"/>
                </a:solidFill>
                <a:effectLst/>
                <a:latin typeface="+mn-lt"/>
                <a:ea typeface="+mn-ea"/>
                <a:cs typeface="+mn-cs"/>
              </a:rPr>
              <a:t>, </a:t>
            </a:r>
            <a:r>
              <a:rPr lang="cs-CZ" sz="1400" b="0" i="0" kern="1200" dirty="0">
                <a:solidFill>
                  <a:schemeClr val="dk1"/>
                </a:solidFill>
                <a:effectLst/>
                <a:latin typeface="+mn-lt"/>
                <a:ea typeface="+mn-ea"/>
                <a:cs typeface="+mn-cs"/>
              </a:rPr>
              <a:t>cdma2000/1xEV-DO</a:t>
            </a:r>
            <a:r>
              <a:rPr lang="en-GB" sz="1400" b="0" i="0" kern="1200" dirty="0">
                <a:solidFill>
                  <a:schemeClr val="dk1"/>
                </a:solidFill>
                <a:effectLst/>
                <a:latin typeface="+mn-lt"/>
                <a:ea typeface="+mn-ea"/>
                <a:cs typeface="+mn-cs"/>
              </a:rPr>
              <a:t>, </a:t>
            </a:r>
            <a:r>
              <a:rPr lang="cs-CZ" sz="1400" b="0" i="0" kern="1200" dirty="0">
                <a:solidFill>
                  <a:schemeClr val="dk1"/>
                </a:solidFill>
                <a:effectLst/>
                <a:latin typeface="+mn-lt"/>
                <a:ea typeface="+mn-ea"/>
                <a:cs typeface="+mn-cs"/>
              </a:rPr>
              <a:t>GSM/EDGE/Evo</a:t>
            </a:r>
            <a:r>
              <a:rPr lang="en-GB" sz="1400" b="0" i="0" kern="1200" dirty="0">
                <a:solidFill>
                  <a:schemeClr val="dk1"/>
                </a:solidFill>
                <a:effectLst/>
                <a:latin typeface="+mn-lt"/>
                <a:ea typeface="+mn-ea"/>
                <a:cs typeface="+mn-cs"/>
              </a:rPr>
              <a:t>,</a:t>
            </a:r>
            <a:r>
              <a:rPr lang="cs-CZ" sz="1400" b="0" i="0" kern="1200" dirty="0">
                <a:solidFill>
                  <a:schemeClr val="dk1"/>
                </a:solidFill>
                <a:effectLst/>
                <a:latin typeface="+mn-lt"/>
                <a:ea typeface="+mn-ea"/>
                <a:cs typeface="+mn-cs"/>
              </a:rPr>
              <a:t> Bluetooth</a:t>
            </a:r>
            <a:r>
              <a:rPr lang="en-GB" sz="1400" b="0" i="0" kern="1200" dirty="0">
                <a:solidFill>
                  <a:schemeClr val="dk1"/>
                </a:solidFill>
                <a:effectLst/>
                <a:latin typeface="+mn-lt"/>
                <a:ea typeface="+mn-ea"/>
                <a:cs typeface="+mn-cs"/>
              </a:rPr>
              <a:t>, </a:t>
            </a:r>
            <a:r>
              <a:rPr lang="cs-CZ" sz="1400" b="0" i="0" kern="1200" dirty="0">
                <a:solidFill>
                  <a:schemeClr val="dk1"/>
                </a:solidFill>
                <a:effectLst/>
                <a:latin typeface="+mn-lt"/>
                <a:ea typeface="+mn-ea"/>
                <a:cs typeface="+mn-cs"/>
              </a:rPr>
              <a:t>DFS and DAA </a:t>
            </a:r>
            <a:r>
              <a:rPr lang="en-GB" sz="1400" b="0" i="0" kern="1200" dirty="0">
                <a:solidFill>
                  <a:schemeClr val="dk1"/>
                </a:solidFill>
                <a:effectLst/>
                <a:latin typeface="+mn-lt"/>
                <a:ea typeface="+mn-ea"/>
                <a:cs typeface="+mn-cs"/>
              </a:rPr>
              <a:t>, </a:t>
            </a:r>
            <a:r>
              <a:rPr lang="cs-CZ" sz="1400" b="0" i="0" kern="1200" dirty="0">
                <a:solidFill>
                  <a:schemeClr val="dk1"/>
                </a:solidFill>
                <a:effectLst/>
                <a:latin typeface="+mn-lt"/>
                <a:ea typeface="+mn-ea"/>
                <a:cs typeface="+mn-cs"/>
              </a:rPr>
              <a:t> Global Navigation Satellite System (GNSS)</a:t>
            </a:r>
            <a:r>
              <a:rPr lang="en-GB" sz="1400" b="0" i="0" kern="1200" dirty="0">
                <a:solidFill>
                  <a:schemeClr val="dk1"/>
                </a:solidFill>
                <a:effectLst/>
                <a:latin typeface="+mn-lt"/>
                <a:ea typeface="+mn-ea"/>
                <a:cs typeface="+mn-cs"/>
              </a:rPr>
              <a:t>,</a:t>
            </a:r>
            <a:r>
              <a:rPr lang="cs-CZ" sz="1400" b="0" i="0" kern="1200" dirty="0">
                <a:solidFill>
                  <a:schemeClr val="dk1"/>
                </a:solidFill>
                <a:effectLst/>
                <a:latin typeface="+mn-lt"/>
                <a:ea typeface="+mn-ea"/>
                <a:cs typeface="+mn-cs"/>
              </a:rPr>
              <a:t> IoT, WiMAX</a:t>
            </a:r>
            <a:r>
              <a:rPr lang="en-GB" sz="1400" b="0" i="0" kern="1200" dirty="0">
                <a:solidFill>
                  <a:schemeClr val="dk1"/>
                </a:solidFill>
                <a:effectLst/>
                <a:latin typeface="+mn-lt"/>
                <a:ea typeface="+mn-ea"/>
                <a:cs typeface="+mn-cs"/>
              </a:rPr>
              <a:t>,</a:t>
            </a:r>
            <a:r>
              <a:rPr lang="cs-CZ" sz="1400" b="0" i="0" kern="1200" dirty="0">
                <a:solidFill>
                  <a:schemeClr val="dk1"/>
                </a:solidFill>
                <a:effectLst/>
                <a:latin typeface="+mn-lt"/>
                <a:ea typeface="+mn-ea"/>
                <a:cs typeface="+mn-cs"/>
              </a:rPr>
              <a:t> 5G NR</a:t>
            </a:r>
            <a:r>
              <a:rPr lang="en-GB" sz="1400" b="0" i="0" kern="1200" dirty="0">
                <a:solidFill>
                  <a:schemeClr val="dk1"/>
                </a:solidFill>
                <a:effectLst/>
                <a:latin typeface="+mn-lt"/>
                <a:ea typeface="+mn-ea"/>
                <a:cs typeface="+mn-cs"/>
              </a:rPr>
              <a:t>,</a:t>
            </a:r>
            <a:r>
              <a:rPr lang="cs-CZ" sz="1400" b="0" i="0" kern="1200" dirty="0">
                <a:solidFill>
                  <a:schemeClr val="dk1"/>
                </a:solidFill>
                <a:effectLst/>
                <a:latin typeface="+mn-lt"/>
                <a:ea typeface="+mn-ea"/>
                <a:cs typeface="+mn-cs"/>
              </a:rPr>
              <a:t> LMR</a:t>
            </a:r>
            <a:r>
              <a:rPr lang="en-GB" sz="1400" b="0" i="0" kern="1200" dirty="0">
                <a:solidFill>
                  <a:schemeClr val="dk1"/>
                </a:solidFill>
                <a:effectLst/>
                <a:latin typeface="+mn-lt"/>
                <a:ea typeface="+mn-ea"/>
                <a:cs typeface="+mn-cs"/>
              </a:rPr>
              <a:t>, PSK, QAM, FSK, MSK, ASK, TETRA, also all modulations performance specified in datasheets.</a:t>
            </a:r>
          </a:p>
          <a:p>
            <a:r>
              <a:rPr lang="en-GB" sz="1400" dirty="0">
                <a:solidFill>
                  <a:schemeClr val="dk1"/>
                </a:solidFill>
              </a:rPr>
              <a:t>3) </a:t>
            </a:r>
            <a:r>
              <a:rPr lang="en-GB" sz="1400" dirty="0" err="1">
                <a:solidFill>
                  <a:schemeClr val="dk1"/>
                </a:solidFill>
              </a:rPr>
              <a:t>Anapico</a:t>
            </a:r>
            <a:r>
              <a:rPr lang="en-GB" sz="1400" dirty="0">
                <a:solidFill>
                  <a:schemeClr val="dk1"/>
                </a:solidFill>
              </a:rPr>
              <a:t> support IQ files from different manufactures, but don’t have own libraries. </a:t>
            </a:r>
            <a:endParaRPr lang="ru-RU" sz="1400" dirty="0">
              <a:solidFill>
                <a:schemeClr val="tx1"/>
              </a:solidFill>
            </a:endParaRPr>
          </a:p>
        </p:txBody>
      </p:sp>
    </p:spTree>
    <p:extLst>
      <p:ext uri="{BB962C8B-B14F-4D97-AF65-F5344CB8AC3E}">
        <p14:creationId xmlns:p14="http://schemas.microsoft.com/office/powerpoint/2010/main" val="71764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DC6E4C6-E23D-43B2-9F8C-2435ACB775AE}"/>
              </a:ext>
            </a:extLst>
          </p:cNvPr>
          <p:cNvSpPr txBox="1"/>
          <p:nvPr/>
        </p:nvSpPr>
        <p:spPr>
          <a:xfrm>
            <a:off x="1364974" y="1011898"/>
            <a:ext cx="10507980" cy="1169551"/>
          </a:xfrm>
          <a:prstGeom prst="rect">
            <a:avLst/>
          </a:prstGeom>
          <a:noFill/>
        </p:spPr>
        <p:txBody>
          <a:bodyPr wrap="square" rtlCol="0">
            <a:spAutoFit/>
          </a:bodyPr>
          <a:lstStyle/>
          <a:p>
            <a:r>
              <a:rPr lang="en-US" sz="1400" dirty="0">
                <a:solidFill>
                  <a:schemeClr val="dk1"/>
                </a:solidFill>
                <a:effectLst/>
                <a:latin typeface="+mn-lt"/>
                <a:ea typeface="+mn-ea"/>
                <a:cs typeface="+mn-cs"/>
              </a:rPr>
              <a:t>Options without analogs </a:t>
            </a:r>
            <a:r>
              <a:rPr lang="en-US" sz="1400" dirty="0">
                <a:solidFill>
                  <a:schemeClr val="dk1"/>
                </a:solidFill>
              </a:rPr>
              <a:t>on APVSG04, APVSG06</a:t>
            </a:r>
            <a:endParaRPr lang="ru-RU" sz="1400" dirty="0">
              <a:solidFill>
                <a:schemeClr val="dk1"/>
              </a:solidFill>
              <a:effectLst/>
              <a:latin typeface="+mn-lt"/>
              <a:ea typeface="+mn-ea"/>
              <a:cs typeface="+mn-cs"/>
            </a:endParaRPr>
          </a:p>
          <a:p>
            <a:pPr marL="285750" indent="-285750">
              <a:buFont typeface="Arial" panose="020B0604020202020204" pitchFamily="34" charset="0"/>
              <a:buChar char="•"/>
            </a:pPr>
            <a:r>
              <a:rPr lang="en-US" sz="1400" dirty="0">
                <a:solidFill>
                  <a:schemeClr val="dk1"/>
                </a:solidFill>
                <a:effectLst/>
                <a:latin typeface="+mn-lt"/>
                <a:ea typeface="+mn-ea"/>
                <a:cs typeface="+mn-cs"/>
              </a:rPr>
              <a:t>UFS – switching speed EB6 external battery operation</a:t>
            </a:r>
            <a:endParaRPr lang="ru-RU" sz="1400" dirty="0">
              <a:solidFill>
                <a:schemeClr val="dk1"/>
              </a:solidFill>
              <a:effectLst/>
              <a:latin typeface="+mn-lt"/>
              <a:ea typeface="+mn-ea"/>
              <a:cs typeface="+mn-cs"/>
            </a:endParaRPr>
          </a:p>
          <a:p>
            <a:pPr marL="285750" indent="-285750">
              <a:buFont typeface="Arial" panose="020B0604020202020204" pitchFamily="34" charset="0"/>
              <a:buChar char="•"/>
            </a:pPr>
            <a:r>
              <a:rPr lang="en-US" sz="1400" dirty="0">
                <a:solidFill>
                  <a:schemeClr val="dk1"/>
                </a:solidFill>
                <a:effectLst/>
                <a:latin typeface="+mn-lt"/>
                <a:ea typeface="+mn-ea"/>
                <a:cs typeface="+mn-cs"/>
              </a:rPr>
              <a:t>LN+ long term stability of 0.02 ppm</a:t>
            </a:r>
            <a:endParaRPr lang="ru-RU" sz="1400" dirty="0">
              <a:solidFill>
                <a:schemeClr val="dk1"/>
              </a:solidFill>
              <a:effectLst/>
              <a:latin typeface="+mn-lt"/>
              <a:ea typeface="+mn-ea"/>
              <a:cs typeface="+mn-cs"/>
            </a:endParaRPr>
          </a:p>
          <a:p>
            <a:pPr marL="285750" indent="-285750">
              <a:buFont typeface="Arial" panose="020B0604020202020204" pitchFamily="34" charset="0"/>
              <a:buChar char="•"/>
            </a:pPr>
            <a:r>
              <a:rPr lang="en-US" sz="1400" dirty="0">
                <a:solidFill>
                  <a:schemeClr val="dk1"/>
                </a:solidFill>
                <a:effectLst/>
                <a:latin typeface="+mn-lt"/>
                <a:ea typeface="+mn-ea"/>
                <a:cs typeface="+mn-cs"/>
              </a:rPr>
              <a:t>PE4 electronic attenuator, usually all have mechanical ones except SMA100B</a:t>
            </a:r>
            <a:endParaRPr lang="ru-RU" sz="1400" dirty="0">
              <a:solidFill>
                <a:schemeClr val="dk1"/>
              </a:solidFill>
              <a:effectLst/>
              <a:latin typeface="+mn-lt"/>
              <a:ea typeface="+mn-ea"/>
              <a:cs typeface="+mn-cs"/>
            </a:endParaRPr>
          </a:p>
          <a:p>
            <a:endParaRPr lang="ru-RU" sz="1400" dirty="0">
              <a:solidFill>
                <a:schemeClr val="dk1"/>
              </a:solidFill>
              <a:effectLst/>
              <a:latin typeface="+mn-lt"/>
              <a:ea typeface="+mn-ea"/>
              <a:cs typeface="+mn-cs"/>
            </a:endParaRPr>
          </a:p>
        </p:txBody>
      </p:sp>
      <p:sp>
        <p:nvSpPr>
          <p:cNvPr id="2" name="Заголовок 1">
            <a:extLst>
              <a:ext uri="{FF2B5EF4-FFF2-40B4-BE49-F238E27FC236}">
                <a16:creationId xmlns:a16="http://schemas.microsoft.com/office/drawing/2014/main" id="{D0015286-A061-A6DE-C58D-47D1AD281732}"/>
              </a:ext>
            </a:extLst>
          </p:cNvPr>
          <p:cNvSpPr>
            <a:spLocks noGrp="1"/>
          </p:cNvSpPr>
          <p:nvPr>
            <p:ph type="title"/>
          </p:nvPr>
        </p:nvSpPr>
        <p:spPr>
          <a:xfrm>
            <a:off x="1364974" y="120481"/>
            <a:ext cx="10515600" cy="488315"/>
          </a:xfrm>
        </p:spPr>
        <p:txBody>
          <a:bodyPr>
            <a:normAutofit/>
          </a:bodyPr>
          <a:lstStyle/>
          <a:p>
            <a:pPr algn="ctr"/>
            <a:r>
              <a:rPr lang="en-US" sz="2500" b="1" dirty="0">
                <a:gradFill flip="none" rotWithShape="1">
                  <a:gsLst>
                    <a:gs pos="0">
                      <a:srgbClr val="C7262F"/>
                    </a:gs>
                    <a:gs pos="100000">
                      <a:srgbClr val="7E181F"/>
                    </a:gs>
                  </a:gsLst>
                  <a:lin ang="5400000" scaled="1"/>
                  <a:tileRect/>
                </a:gradFill>
                <a:latin typeface="+mn-lt"/>
                <a:cs typeface="Arial" panose="020B0604020202020204" pitchFamily="34" charset="0"/>
              </a:rPr>
              <a:t>Exclusive options for APVSG</a:t>
            </a:r>
            <a:endParaRPr lang="ru-RU" sz="2500" b="1" dirty="0">
              <a:latin typeface="+mn-lt"/>
            </a:endParaRPr>
          </a:p>
        </p:txBody>
      </p:sp>
    </p:spTree>
    <p:extLst>
      <p:ext uri="{BB962C8B-B14F-4D97-AF65-F5344CB8AC3E}">
        <p14:creationId xmlns:p14="http://schemas.microsoft.com/office/powerpoint/2010/main" val="15975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C9D8-D474-7EDC-34DE-5B2EB3501EA3}"/>
              </a:ext>
            </a:extLst>
          </p:cNvPr>
          <p:cNvSpPr>
            <a:spLocks noGrp="1"/>
          </p:cNvSpPr>
          <p:nvPr>
            <p:ph type="title"/>
          </p:nvPr>
        </p:nvSpPr>
        <p:spPr/>
        <p:txBody>
          <a:bodyPr/>
          <a:lstStyle/>
          <a:p>
            <a:pPr algn="ctr"/>
            <a:r>
              <a:rPr lang="en-US" b="1" dirty="0">
                <a:gradFill flip="none" rotWithShape="1">
                  <a:gsLst>
                    <a:gs pos="0">
                      <a:srgbClr val="C7262F"/>
                    </a:gs>
                    <a:gs pos="100000">
                      <a:srgbClr val="7E181F"/>
                    </a:gs>
                  </a:gsLst>
                  <a:lin ang="5400000" scaled="1"/>
                  <a:tileRect/>
                </a:gradFill>
                <a:latin typeface="+mn-lt"/>
                <a:cs typeface="Arial" panose="020B0604020202020204" pitchFamily="34" charset="0"/>
              </a:rPr>
              <a:t>APVSG</a:t>
            </a:r>
            <a:endParaRPr lang="ru-RU" dirty="0"/>
          </a:p>
        </p:txBody>
      </p:sp>
      <p:pic>
        <p:nvPicPr>
          <p:cNvPr id="6" name="Рисунок 5">
            <a:extLst>
              <a:ext uri="{FF2B5EF4-FFF2-40B4-BE49-F238E27FC236}">
                <a16:creationId xmlns:a16="http://schemas.microsoft.com/office/drawing/2014/main" id="{870671DF-6382-E3F5-B8B8-BB09EF536E40}"/>
              </a:ext>
            </a:extLst>
          </p:cNvPr>
          <p:cNvPicPr>
            <a:picLocks noChangeAspect="1"/>
          </p:cNvPicPr>
          <p:nvPr/>
        </p:nvPicPr>
        <p:blipFill rotWithShape="1">
          <a:blip r:embed="rId2">
            <a:extLst>
              <a:ext uri="{28A0092B-C50C-407E-A947-70E740481C1C}">
                <a14:useLocalDpi xmlns:a14="http://schemas.microsoft.com/office/drawing/2010/main" val="0"/>
              </a:ext>
            </a:extLst>
          </a:blip>
          <a:srcRect b="22828"/>
          <a:stretch/>
        </p:blipFill>
        <p:spPr>
          <a:xfrm>
            <a:off x="1234514" y="1690689"/>
            <a:ext cx="4433047" cy="3421062"/>
          </a:xfrm>
          <a:prstGeom prst="rect">
            <a:avLst/>
          </a:prstGeom>
        </p:spPr>
      </p:pic>
      <p:pic>
        <p:nvPicPr>
          <p:cNvPr id="8" name="Рисунок 7">
            <a:extLst>
              <a:ext uri="{FF2B5EF4-FFF2-40B4-BE49-F238E27FC236}">
                <a16:creationId xmlns:a16="http://schemas.microsoft.com/office/drawing/2014/main" id="{058DAE26-18E9-C906-0E94-C8ADE1C68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076" y="1690688"/>
            <a:ext cx="4307541" cy="4307541"/>
          </a:xfrm>
          <a:prstGeom prst="rect">
            <a:avLst/>
          </a:prstGeom>
        </p:spPr>
      </p:pic>
    </p:spTree>
    <p:extLst>
      <p:ext uri="{BB962C8B-B14F-4D97-AF65-F5344CB8AC3E}">
        <p14:creationId xmlns:p14="http://schemas.microsoft.com/office/powerpoint/2010/main" val="60595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9">
            <a:extLst>
              <a:ext uri="{FF2B5EF4-FFF2-40B4-BE49-F238E27FC236}">
                <a16:creationId xmlns:a16="http://schemas.microsoft.com/office/drawing/2014/main" id="{6E799054-AF68-49CB-89E2-EF1C4EBFEBFB}"/>
              </a:ext>
            </a:extLst>
          </p:cNvPr>
          <p:cNvGraphicFramePr>
            <a:graphicFrameLocks noGrp="1"/>
          </p:cNvGraphicFramePr>
          <p:nvPr>
            <p:extLst>
              <p:ext uri="{D42A27DB-BD31-4B8C-83A1-F6EECF244321}">
                <p14:modId xmlns:p14="http://schemas.microsoft.com/office/powerpoint/2010/main" val="1725531853"/>
              </p:ext>
            </p:extLst>
          </p:nvPr>
        </p:nvGraphicFramePr>
        <p:xfrm>
          <a:off x="813235" y="1342162"/>
          <a:ext cx="10456145" cy="5175941"/>
        </p:xfrm>
        <a:graphic>
          <a:graphicData uri="http://schemas.openxmlformats.org/drawingml/2006/table">
            <a:tbl>
              <a:tblPr firstRow="1" bandRow="1">
                <a:tableStyleId>{F5AB1C69-6EDB-4FF4-983F-18BD219EF322}</a:tableStyleId>
              </a:tblPr>
              <a:tblGrid>
                <a:gridCol w="2091229">
                  <a:extLst>
                    <a:ext uri="{9D8B030D-6E8A-4147-A177-3AD203B41FA5}">
                      <a16:colId xmlns:a16="http://schemas.microsoft.com/office/drawing/2014/main" val="3094587307"/>
                    </a:ext>
                  </a:extLst>
                </a:gridCol>
                <a:gridCol w="2091229">
                  <a:extLst>
                    <a:ext uri="{9D8B030D-6E8A-4147-A177-3AD203B41FA5}">
                      <a16:colId xmlns:a16="http://schemas.microsoft.com/office/drawing/2014/main" val="189697681"/>
                    </a:ext>
                  </a:extLst>
                </a:gridCol>
                <a:gridCol w="2091229">
                  <a:extLst>
                    <a:ext uri="{9D8B030D-6E8A-4147-A177-3AD203B41FA5}">
                      <a16:colId xmlns:a16="http://schemas.microsoft.com/office/drawing/2014/main" val="1037060302"/>
                    </a:ext>
                  </a:extLst>
                </a:gridCol>
                <a:gridCol w="2091229">
                  <a:extLst>
                    <a:ext uri="{9D8B030D-6E8A-4147-A177-3AD203B41FA5}">
                      <a16:colId xmlns:a16="http://schemas.microsoft.com/office/drawing/2014/main" val="1880154651"/>
                    </a:ext>
                  </a:extLst>
                </a:gridCol>
                <a:gridCol w="2091229">
                  <a:extLst>
                    <a:ext uri="{9D8B030D-6E8A-4147-A177-3AD203B41FA5}">
                      <a16:colId xmlns:a16="http://schemas.microsoft.com/office/drawing/2014/main" val="1487919626"/>
                    </a:ext>
                  </a:extLst>
                </a:gridCol>
              </a:tblGrid>
              <a:tr h="361137">
                <a:tc>
                  <a:txBody>
                    <a:bodyPr/>
                    <a:lstStyle/>
                    <a:p>
                      <a:pPr algn="l">
                        <a:spcBef>
                          <a:spcPts val="600"/>
                        </a:spcBef>
                      </a:pPr>
                      <a:r>
                        <a:rPr lang="en-US" sz="1400" dirty="0">
                          <a:solidFill>
                            <a:schemeClr val="bg1"/>
                          </a:solidFill>
                        </a:rPr>
                        <a:t>Model</a:t>
                      </a:r>
                      <a:endParaRPr lang="ru-RU" sz="1400" dirty="0">
                        <a:solidFill>
                          <a:schemeClr val="bg1"/>
                        </a:solidFill>
                      </a:endParaRPr>
                    </a:p>
                  </a:txBody>
                  <a:tcPr marT="41564" marB="41564" anchor="ctr"/>
                </a:tc>
                <a:tc>
                  <a:txBody>
                    <a:bodyPr/>
                    <a:lstStyle/>
                    <a:p>
                      <a:pPr algn="ctr"/>
                      <a:r>
                        <a:rPr lang="en-US" sz="1400" dirty="0"/>
                        <a:t>APVSG4,6</a:t>
                      </a:r>
                      <a:endParaRPr lang="ru-RU" sz="1400" dirty="0"/>
                    </a:p>
                  </a:txBody>
                  <a:tcPr marT="41564" marB="41564" anchor="ctr"/>
                </a:tc>
                <a:tc>
                  <a:txBody>
                    <a:bodyPr/>
                    <a:lstStyle/>
                    <a:p>
                      <a:pPr algn="ctr"/>
                      <a:r>
                        <a:rPr lang="en-GB" sz="1400" dirty="0"/>
                        <a:t>N5182B</a:t>
                      </a:r>
                      <a:endParaRPr lang="ru-RU" sz="1400" dirty="0"/>
                    </a:p>
                  </a:txBody>
                  <a:tcPr marT="41564" marB="41564" anchor="ctr"/>
                </a:tc>
                <a:tc>
                  <a:txBody>
                    <a:bodyPr/>
                    <a:lstStyle/>
                    <a:p>
                      <a:pPr algn="ctr"/>
                      <a:r>
                        <a:rPr lang="en-US" sz="1400" dirty="0"/>
                        <a:t>N5172B</a:t>
                      </a:r>
                      <a:endParaRPr lang="ru-RU" sz="1400" dirty="0"/>
                    </a:p>
                  </a:txBody>
                  <a:tcPr marT="41564" marB="41564" anchor="ctr"/>
                </a:tc>
                <a:tc>
                  <a:txBody>
                    <a:bodyPr/>
                    <a:lstStyle/>
                    <a:p>
                      <a:pPr algn="ctr"/>
                      <a:r>
                        <a:rPr lang="en-US" sz="1400" dirty="0">
                          <a:solidFill>
                            <a:schemeClr val="bg1"/>
                          </a:solidFill>
                        </a:rPr>
                        <a:t>N5176B</a:t>
                      </a:r>
                      <a:endParaRPr lang="ru-RU" sz="1400" dirty="0">
                        <a:solidFill>
                          <a:schemeClr val="bg1"/>
                        </a:solidFill>
                      </a:endParaRPr>
                    </a:p>
                  </a:txBody>
                  <a:tcPr marT="41564" marB="41564" anchor="ctr"/>
                </a:tc>
                <a:extLst>
                  <a:ext uri="{0D108BD9-81ED-4DB2-BD59-A6C34878D82A}">
                    <a16:rowId xmlns:a16="http://schemas.microsoft.com/office/drawing/2014/main" val="2892669600"/>
                  </a:ext>
                </a:extLst>
              </a:tr>
              <a:tr h="361604">
                <a:tc>
                  <a:txBody>
                    <a:bodyPr/>
                    <a:lstStyle/>
                    <a:p>
                      <a:endParaRPr lang="ru-RU" sz="1400" b="1" dirty="0"/>
                    </a:p>
                  </a:txBody>
                  <a:tcPr marT="41564" marB="41564" anchor="ctr"/>
                </a:tc>
                <a:tc gridSpan="4">
                  <a:txBody>
                    <a:bodyPr/>
                    <a:lstStyle/>
                    <a:p>
                      <a:pPr algn="ctr"/>
                      <a:r>
                        <a:rPr lang="en-GB" sz="2000" b="0" kern="1200" dirty="0">
                          <a:solidFill>
                            <a:schemeClr val="dk1"/>
                          </a:solidFill>
                          <a:latin typeface="+mn-lt"/>
                          <a:ea typeface="+mn-ea"/>
                          <a:cs typeface="+mn-cs"/>
                        </a:rPr>
                        <a:t>ANALOG RF PART</a:t>
                      </a:r>
                      <a:endParaRPr lang="ru-RU" sz="2000" b="0" kern="1200" dirty="0">
                        <a:solidFill>
                          <a:schemeClr val="dk1"/>
                        </a:solidFill>
                        <a:latin typeface="+mn-lt"/>
                        <a:ea typeface="+mn-ea"/>
                        <a:cs typeface="+mn-cs"/>
                      </a:endParaRPr>
                    </a:p>
                  </a:txBody>
                  <a:tcPr marT="41564" marB="41564" anchor="ctr">
                    <a:solidFill>
                      <a:srgbClr val="F0F0F0"/>
                    </a:solidFill>
                  </a:tcPr>
                </a:tc>
                <a:tc hMerge="1">
                  <a:txBody>
                    <a:bodyPr/>
                    <a:lstStyle/>
                    <a:p>
                      <a:pPr algn="ctr"/>
                      <a:endParaRPr lang="ru-RU" sz="1400" dirty="0"/>
                    </a:p>
                  </a:txBody>
                  <a:tcPr marT="41564" marB="41564" anchor="ctr">
                    <a:solidFill>
                      <a:srgbClr val="F0F0F0"/>
                    </a:solidFill>
                  </a:tcPr>
                </a:tc>
                <a:tc hMerge="1">
                  <a:txBody>
                    <a:bodyPr/>
                    <a:lstStyle/>
                    <a:p>
                      <a:pPr algn="ctr"/>
                      <a:endParaRPr lang="ru-RU" sz="1400" dirty="0"/>
                    </a:p>
                  </a:txBody>
                  <a:tcPr marT="41564" marB="41564" anchor="ctr">
                    <a:solidFill>
                      <a:srgbClr val="F0F0F0"/>
                    </a:solidFill>
                  </a:tcPr>
                </a:tc>
                <a:tc hMerge="1">
                  <a:txBody>
                    <a:bodyPr/>
                    <a:lstStyle/>
                    <a:p>
                      <a:pPr algn="ctr"/>
                      <a:endParaRPr lang="ru-RU" sz="1400" dirty="0"/>
                    </a:p>
                  </a:txBody>
                  <a:tcPr marT="41564" marB="41564" anchor="ctr">
                    <a:solidFill>
                      <a:srgbClr val="F0F0F0"/>
                    </a:solidFill>
                  </a:tcPr>
                </a:tc>
                <a:extLst>
                  <a:ext uri="{0D108BD9-81ED-4DB2-BD59-A6C34878D82A}">
                    <a16:rowId xmlns:a16="http://schemas.microsoft.com/office/drawing/2014/main" val="2794925081"/>
                  </a:ext>
                </a:extLst>
              </a:tr>
              <a:tr h="361604">
                <a:tc>
                  <a:txBody>
                    <a:bodyPr/>
                    <a:lstStyle/>
                    <a:p>
                      <a:r>
                        <a:rPr lang="en-US" sz="1400" b="1" dirty="0"/>
                        <a:t>Frequency range</a:t>
                      </a:r>
                      <a:endParaRPr lang="ru-RU" sz="1400" b="1" dirty="0"/>
                    </a:p>
                  </a:txBody>
                  <a:tcPr marT="41564" marB="41564" anchor="ctr"/>
                </a:tc>
                <a:tc>
                  <a:txBody>
                    <a:bodyPr/>
                    <a:lstStyle/>
                    <a:p>
                      <a:pPr algn="ctr"/>
                      <a:r>
                        <a:rPr lang="en-GB" sz="1400" dirty="0"/>
                        <a:t>100 kHz to 4, 6 GHz</a:t>
                      </a:r>
                      <a:endParaRPr lang="ru-RU" sz="1400" dirty="0"/>
                    </a:p>
                  </a:txBody>
                  <a:tcPr marT="41564" marB="41564" anchor="ctr">
                    <a:solidFill>
                      <a:srgbClr val="F0F0F0"/>
                    </a:solidFill>
                  </a:tcPr>
                </a:tc>
                <a:tc>
                  <a:txBody>
                    <a:bodyPr/>
                    <a:lstStyle/>
                    <a:p>
                      <a:pPr algn="ctr"/>
                      <a:r>
                        <a:rPr lang="en-US" sz="1400" dirty="0"/>
                        <a:t>5 MHz (IQ Mode) to 3, 6 GHz</a:t>
                      </a:r>
                      <a:endParaRPr lang="ru-RU" sz="1400" dirty="0"/>
                    </a:p>
                  </a:txBody>
                  <a:tcPr marT="41564" marB="41564" anchor="ctr">
                    <a:solidFill>
                      <a:srgbClr val="F0F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5 MHz (IQ Mode) to 3, 6 GHz</a:t>
                      </a:r>
                      <a:endParaRPr lang="ru-RU" sz="1400" dirty="0"/>
                    </a:p>
                  </a:txBody>
                  <a:tcPr marT="41564" marB="41564" anchor="ctr">
                    <a:solidFill>
                      <a:srgbClr val="F0F0F0"/>
                    </a:solidFill>
                  </a:tcPr>
                </a:tc>
                <a:tc>
                  <a:txBody>
                    <a:bodyPr/>
                    <a:lstStyle/>
                    <a:p>
                      <a:pPr algn="ctr"/>
                      <a:r>
                        <a:rPr lang="en-GB" sz="1400" dirty="0"/>
                        <a:t>5 MHz (IQ mode) to 3, 6 GHz</a:t>
                      </a:r>
                      <a:endParaRPr lang="ru-RU" sz="1400" dirty="0"/>
                    </a:p>
                  </a:txBody>
                  <a:tcPr marT="41564" marB="41564" anchor="ctr">
                    <a:solidFill>
                      <a:srgbClr val="F0F0F0"/>
                    </a:solidFill>
                  </a:tcPr>
                </a:tc>
                <a:extLst>
                  <a:ext uri="{0D108BD9-81ED-4DB2-BD59-A6C34878D82A}">
                    <a16:rowId xmlns:a16="http://schemas.microsoft.com/office/drawing/2014/main" val="3469590994"/>
                  </a:ext>
                </a:extLst>
              </a:tr>
              <a:tr h="751178">
                <a:tc>
                  <a:txBody>
                    <a:bodyPr/>
                    <a:lstStyle/>
                    <a:p>
                      <a:r>
                        <a:rPr lang="en-US" sz="1400" b="1" dirty="0"/>
                        <a:t>Number of channels</a:t>
                      </a:r>
                    </a:p>
                  </a:txBody>
                  <a:tcPr marT="41564" marB="41564" anchor="ctr"/>
                </a:tc>
                <a:tc>
                  <a:txBody>
                    <a:bodyPr/>
                    <a:lstStyle/>
                    <a:p>
                      <a:pPr algn="ctr"/>
                      <a:r>
                        <a:rPr lang="en-GB" sz="1400" dirty="0">
                          <a:solidFill>
                            <a:schemeClr val="tx1"/>
                          </a:solidFill>
                        </a:rPr>
                        <a:t>1-2-3-4</a:t>
                      </a:r>
                      <a:endParaRPr lang="ru-RU" sz="1400" dirty="0">
                        <a:solidFill>
                          <a:schemeClr val="tx1"/>
                        </a:solidFill>
                      </a:endParaRPr>
                    </a:p>
                  </a:txBody>
                  <a:tcPr marT="41564" marB="41564" anchor="ctr">
                    <a:solidFill>
                      <a:schemeClr val="accent6">
                        <a:lumMod val="40000"/>
                        <a:lumOff val="60000"/>
                      </a:schemeClr>
                    </a:solidFill>
                  </a:tcPr>
                </a:tc>
                <a:tc>
                  <a:txBody>
                    <a:bodyPr/>
                    <a:lstStyle/>
                    <a:p>
                      <a:pPr algn="ctr"/>
                      <a:r>
                        <a:rPr lang="en-GB" sz="1400" dirty="0">
                          <a:solidFill>
                            <a:schemeClr val="accent4">
                              <a:lumMod val="75000"/>
                            </a:schemeClr>
                          </a:solidFill>
                        </a:rPr>
                        <a:t>1</a:t>
                      </a:r>
                      <a:endParaRPr lang="ru-RU" sz="1400" dirty="0">
                        <a:solidFill>
                          <a:schemeClr val="accent4">
                            <a:lumMod val="75000"/>
                          </a:schemeClr>
                        </a:solidFill>
                      </a:endParaRPr>
                    </a:p>
                  </a:txBody>
                  <a:tcPr marT="41564" marB="41564" anchor="ctr">
                    <a:solidFill>
                      <a:srgbClr val="F0F0F0"/>
                    </a:solidFill>
                  </a:tcPr>
                </a:tc>
                <a:tc>
                  <a:txBody>
                    <a:bodyPr/>
                    <a:lstStyle/>
                    <a:p>
                      <a:pPr algn="ctr"/>
                      <a:r>
                        <a:rPr lang="en-GB" sz="1400" dirty="0">
                          <a:solidFill>
                            <a:schemeClr val="accent6">
                              <a:lumMod val="75000"/>
                            </a:schemeClr>
                          </a:solidFill>
                        </a:rPr>
                        <a:t>1</a:t>
                      </a:r>
                      <a:endParaRPr lang="ru-RU" sz="1400" dirty="0">
                        <a:solidFill>
                          <a:schemeClr val="accent6">
                            <a:lumMod val="75000"/>
                          </a:schemeClr>
                        </a:solidFill>
                      </a:endParaRPr>
                    </a:p>
                  </a:txBody>
                  <a:tcPr marT="41564" marB="41564" anchor="ctr">
                    <a:solidFill>
                      <a:srgbClr val="F0F0F0"/>
                    </a:solidFill>
                  </a:tcPr>
                </a:tc>
                <a:tc>
                  <a:txBody>
                    <a:bodyPr/>
                    <a:lstStyle/>
                    <a:p>
                      <a:pPr algn="ctr"/>
                      <a:r>
                        <a:rPr lang="en-GB" sz="1400" dirty="0">
                          <a:solidFill>
                            <a:schemeClr val="accent6">
                              <a:lumMod val="75000"/>
                            </a:schemeClr>
                          </a:solidFill>
                        </a:rPr>
                        <a:t>1</a:t>
                      </a:r>
                      <a:endParaRPr lang="ru-RU" sz="1400" dirty="0">
                        <a:solidFill>
                          <a:schemeClr val="accent6">
                            <a:lumMod val="75000"/>
                          </a:schemeClr>
                        </a:solidFill>
                      </a:endParaRPr>
                    </a:p>
                  </a:txBody>
                  <a:tcPr marT="41564" marB="41564" anchor="ctr">
                    <a:solidFill>
                      <a:srgbClr val="F0F0F0"/>
                    </a:solidFill>
                  </a:tcPr>
                </a:tc>
                <a:extLst>
                  <a:ext uri="{0D108BD9-81ED-4DB2-BD59-A6C34878D82A}">
                    <a16:rowId xmlns:a16="http://schemas.microsoft.com/office/drawing/2014/main" val="1775067706"/>
                  </a:ext>
                </a:extLst>
              </a:tr>
              <a:tr h="689850">
                <a:tc>
                  <a:txBody>
                    <a:bodyPr/>
                    <a:lstStyle/>
                    <a:p>
                      <a:r>
                        <a:rPr lang="en-US" sz="1400" b="1" dirty="0"/>
                        <a:t>Min</a:t>
                      </a:r>
                      <a:r>
                        <a:rPr lang="ru-RU" sz="1400" b="1" dirty="0"/>
                        <a:t>. </a:t>
                      </a:r>
                      <a:r>
                        <a:rPr lang="en-US" sz="1400" b="1" dirty="0"/>
                        <a:t>power</a:t>
                      </a:r>
                    </a:p>
                  </a:txBody>
                  <a:tcPr marT="41564" marB="41564" anchor="ctr"/>
                </a:tc>
                <a:tc>
                  <a:txBody>
                    <a:bodyPr/>
                    <a:lstStyle/>
                    <a:p>
                      <a:pPr algn="ctr"/>
                      <a:r>
                        <a:rPr lang="en-GB" sz="1400" dirty="0">
                          <a:solidFill>
                            <a:schemeClr val="tx1"/>
                          </a:solidFill>
                        </a:rPr>
                        <a:t>-120 dBm (mechanical attenuator)</a:t>
                      </a:r>
                    </a:p>
                    <a:p>
                      <a:pPr algn="ctr"/>
                      <a:r>
                        <a:rPr lang="en-GB" sz="1400" dirty="0">
                          <a:solidFill>
                            <a:schemeClr val="tx1"/>
                          </a:solidFill>
                        </a:rPr>
                        <a:t>-55 dBm electronic attenuator</a:t>
                      </a:r>
                      <a:endParaRPr lang="ru-RU" sz="1400" dirty="0">
                        <a:solidFill>
                          <a:schemeClr val="tx1"/>
                        </a:solidFill>
                      </a:endParaRPr>
                    </a:p>
                  </a:txBody>
                  <a:tcPr marT="41564" marB="41564" anchor="ctr">
                    <a:solidFill>
                      <a:schemeClr val="accent6">
                        <a:lumMod val="20000"/>
                        <a:lumOff val="80000"/>
                      </a:schemeClr>
                    </a:solidFill>
                  </a:tcPr>
                </a:tc>
                <a:tc>
                  <a:txBody>
                    <a:bodyPr/>
                    <a:lstStyle/>
                    <a:p>
                      <a:pPr algn="ctr"/>
                      <a:r>
                        <a:rPr lang="en-GB" sz="1400" dirty="0">
                          <a:solidFill>
                            <a:schemeClr val="tx1"/>
                          </a:solidFill>
                        </a:rPr>
                        <a:t>-127 dBm, mechanical attenuator</a:t>
                      </a:r>
                    </a:p>
                    <a:p>
                      <a:pPr algn="ctr"/>
                      <a:endParaRPr lang="ru-RU" sz="1400" dirty="0">
                        <a:solidFill>
                          <a:schemeClr val="tx1"/>
                        </a:solidFill>
                      </a:endParaRPr>
                    </a:p>
                  </a:txBody>
                  <a:tcPr marT="41564" marB="41564" anchor="ctr">
                    <a:solidFill>
                      <a:schemeClr val="accent6">
                        <a:lumMod val="20000"/>
                        <a:lumOff val="80000"/>
                      </a:schemeClr>
                    </a:solidFill>
                  </a:tcPr>
                </a:tc>
                <a:tc>
                  <a:txBody>
                    <a:bodyPr/>
                    <a:lstStyle/>
                    <a:p>
                      <a:pPr algn="ctr"/>
                      <a:r>
                        <a:rPr lang="en-GB" sz="1400" dirty="0">
                          <a:solidFill>
                            <a:schemeClr val="tx1"/>
                          </a:solidFill>
                        </a:rPr>
                        <a:t>-127 dBm, mechanical attenuator</a:t>
                      </a:r>
                    </a:p>
                  </a:txBody>
                  <a:tcPr marT="41564" marB="41564" anchor="ctr">
                    <a:solidFill>
                      <a:schemeClr val="accent6">
                        <a:lumMod val="20000"/>
                        <a:lumOff val="80000"/>
                      </a:schemeClr>
                    </a:solidFill>
                  </a:tcPr>
                </a:tc>
                <a:tc>
                  <a:txBody>
                    <a:bodyPr/>
                    <a:lstStyle/>
                    <a:p>
                      <a:pPr algn="ctr"/>
                      <a:r>
                        <a:rPr lang="ru-RU" sz="1400" dirty="0">
                          <a:solidFill>
                            <a:schemeClr val="tx1"/>
                          </a:solidFill>
                        </a:rPr>
                        <a:t>-144 </a:t>
                      </a:r>
                      <a:r>
                        <a:rPr lang="en-GB" sz="1400" dirty="0">
                          <a:solidFill>
                            <a:schemeClr val="tx1"/>
                          </a:solidFill>
                        </a:rPr>
                        <a:t>dBm, mechanical attenuator, guaranteed -110 dBm</a:t>
                      </a:r>
                      <a:endParaRPr lang="ru-RU" sz="1400" dirty="0">
                        <a:solidFill>
                          <a:schemeClr val="tx1"/>
                        </a:solidFill>
                      </a:endParaRPr>
                    </a:p>
                  </a:txBody>
                  <a:tcPr marT="41564" marB="41564" anchor="ctr">
                    <a:solidFill>
                      <a:schemeClr val="accent6">
                        <a:lumMod val="20000"/>
                        <a:lumOff val="80000"/>
                      </a:schemeClr>
                    </a:solidFill>
                  </a:tcPr>
                </a:tc>
                <a:extLst>
                  <a:ext uri="{0D108BD9-81ED-4DB2-BD59-A6C34878D82A}">
                    <a16:rowId xmlns:a16="http://schemas.microsoft.com/office/drawing/2014/main" val="530910205"/>
                  </a:ext>
                </a:extLst>
              </a:tr>
              <a:tr h="481057">
                <a:tc>
                  <a:txBody>
                    <a:bodyPr/>
                    <a:lstStyle/>
                    <a:p>
                      <a:r>
                        <a:rPr lang="en-US" sz="1400" b="1" dirty="0"/>
                        <a:t>Max. power</a:t>
                      </a:r>
                      <a:endParaRPr lang="ru-RU" sz="1400" b="1" dirty="0"/>
                    </a:p>
                  </a:txBody>
                  <a:tcPr marT="41564" marB="41564" anchor="ctr"/>
                </a:tc>
                <a:tc>
                  <a:txBody>
                    <a:bodyPr/>
                    <a:lstStyle/>
                    <a:p>
                      <a:pPr algn="ctr"/>
                      <a:r>
                        <a:rPr lang="en-GB" sz="1400" dirty="0"/>
                        <a:t>W/O attenuator/ Attenuator</a:t>
                      </a:r>
                      <a:endParaRPr lang="ru-RU" sz="1400" dirty="0"/>
                    </a:p>
                  </a:txBody>
                  <a:tcPr marT="41564" marB="41564" anchor="ctr">
                    <a:solidFill>
                      <a:srgbClr val="F0F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W/O attenuator/ Attenuator</a:t>
                      </a:r>
                      <a:endParaRPr lang="ru-RU" sz="1400" dirty="0"/>
                    </a:p>
                    <a:p>
                      <a:pPr algn="ctr"/>
                      <a:endParaRPr lang="ru-RU" sz="1400" dirty="0"/>
                    </a:p>
                  </a:txBody>
                  <a:tcPr marT="41564" marB="41564" anchor="ctr">
                    <a:solidFill>
                      <a:srgbClr val="F0F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W/O attenuator/ Attenuator</a:t>
                      </a:r>
                      <a:endParaRPr lang="ru-RU" sz="1400" dirty="0"/>
                    </a:p>
                  </a:txBody>
                  <a:tcPr marT="41564" marB="41564" anchor="ctr">
                    <a:solidFill>
                      <a:srgbClr val="F0F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W/O attenuator/ Attenuator</a:t>
                      </a:r>
                      <a:endParaRPr lang="ru-RU" sz="1400" dirty="0"/>
                    </a:p>
                    <a:p>
                      <a:pPr algn="ctr"/>
                      <a:endParaRPr lang="ru-RU" sz="1400" dirty="0">
                        <a:solidFill>
                          <a:schemeClr val="tx1"/>
                        </a:solidFill>
                      </a:endParaRPr>
                    </a:p>
                  </a:txBody>
                  <a:tcPr marT="41564" marB="41564" anchor="ctr">
                    <a:solidFill>
                      <a:srgbClr val="F0F0F0"/>
                    </a:solidFill>
                  </a:tcPr>
                </a:tc>
                <a:extLst>
                  <a:ext uri="{0D108BD9-81ED-4DB2-BD59-A6C34878D82A}">
                    <a16:rowId xmlns:a16="http://schemas.microsoft.com/office/drawing/2014/main" val="2967445100"/>
                  </a:ext>
                </a:extLst>
              </a:tr>
              <a:tr h="507854">
                <a:tc>
                  <a:txBody>
                    <a:bodyPr/>
                    <a:lstStyle/>
                    <a:p>
                      <a:r>
                        <a:rPr lang="ru-RU" sz="1400" b="1" dirty="0"/>
                        <a:t>1 </a:t>
                      </a:r>
                      <a:r>
                        <a:rPr lang="en-US" sz="1400" b="1" dirty="0"/>
                        <a:t>GHz</a:t>
                      </a:r>
                      <a:endParaRPr lang="ru-RU" sz="1400" b="1" dirty="0"/>
                    </a:p>
                  </a:txBody>
                  <a:tcPr marT="41564" marB="41564" anchor="ctr"/>
                </a:tc>
                <a:tc>
                  <a:txBody>
                    <a:bodyPr/>
                    <a:lstStyle/>
                    <a:p>
                      <a:pPr algn="ctr"/>
                      <a:r>
                        <a:rPr lang="en-GB" sz="1400" dirty="0">
                          <a:solidFill>
                            <a:schemeClr val="tx1"/>
                          </a:solidFill>
                        </a:rPr>
                        <a:t>+22|+17</a:t>
                      </a:r>
                      <a:endParaRPr lang="ru-RU" sz="1400" dirty="0">
                        <a:solidFill>
                          <a:schemeClr val="tx1"/>
                        </a:solidFill>
                      </a:endParaRPr>
                    </a:p>
                  </a:txBody>
                  <a:tcPr marT="41564" marB="41564" anchor="ctr">
                    <a:solidFill>
                      <a:srgbClr val="F0F0F0"/>
                    </a:solidFill>
                  </a:tcPr>
                </a:tc>
                <a:tc>
                  <a:txBody>
                    <a:bodyPr/>
                    <a:lstStyle/>
                    <a:p>
                      <a:pPr algn="ctr"/>
                      <a:r>
                        <a:rPr lang="en-GB" sz="1400" dirty="0">
                          <a:solidFill>
                            <a:schemeClr val="tx1"/>
                          </a:solidFill>
                        </a:rPr>
                        <a:t>24|+18</a:t>
                      </a:r>
                      <a:endParaRPr lang="ru-RU" sz="1400" dirty="0">
                        <a:solidFill>
                          <a:schemeClr val="tx1"/>
                        </a:solidFill>
                      </a:endParaRPr>
                    </a:p>
                  </a:txBody>
                  <a:tcPr marT="41564" marB="41564" anchor="ctr">
                    <a:solidFill>
                      <a:srgbClr val="F0F0F0"/>
                    </a:solidFill>
                  </a:tcPr>
                </a:tc>
                <a:tc>
                  <a:txBody>
                    <a:bodyPr/>
                    <a:lstStyle/>
                    <a:p>
                      <a:pPr algn="ctr"/>
                      <a:r>
                        <a:rPr lang="en-GB" sz="1400" dirty="0">
                          <a:solidFill>
                            <a:schemeClr val="tx1"/>
                          </a:solidFill>
                        </a:rPr>
                        <a:t>24|+18</a:t>
                      </a:r>
                      <a:endParaRPr lang="ru-RU" sz="1400" dirty="0">
                        <a:solidFill>
                          <a:schemeClr val="tx1"/>
                        </a:solidFill>
                      </a:endParaRPr>
                    </a:p>
                  </a:txBody>
                  <a:tcPr marT="41564" marB="41564" anchor="ctr">
                    <a:solidFill>
                      <a:srgbClr val="F0F0F0"/>
                    </a:solidFill>
                  </a:tcPr>
                </a:tc>
                <a:tc>
                  <a:txBody>
                    <a:bodyPr/>
                    <a:lstStyle/>
                    <a:p>
                      <a:pPr algn="ctr"/>
                      <a:r>
                        <a:rPr lang="en-GB" sz="1400" dirty="0">
                          <a:solidFill>
                            <a:schemeClr val="tx1"/>
                          </a:solidFill>
                        </a:rPr>
                        <a:t>+13</a:t>
                      </a:r>
                      <a:endParaRPr lang="ru-RU" sz="1400" dirty="0">
                        <a:solidFill>
                          <a:schemeClr val="tx1"/>
                        </a:solidFill>
                      </a:endParaRPr>
                    </a:p>
                  </a:txBody>
                  <a:tcPr marT="41564" marB="41564" anchor="ctr">
                    <a:solidFill>
                      <a:srgbClr val="F0F0F0"/>
                    </a:solidFill>
                  </a:tcPr>
                </a:tc>
                <a:extLst>
                  <a:ext uri="{0D108BD9-81ED-4DB2-BD59-A6C34878D82A}">
                    <a16:rowId xmlns:a16="http://schemas.microsoft.com/office/drawing/2014/main" val="4015320707"/>
                  </a:ext>
                </a:extLst>
              </a:tr>
              <a:tr h="481057">
                <a:tc>
                  <a:txBody>
                    <a:bodyPr/>
                    <a:lstStyle/>
                    <a:p>
                      <a:r>
                        <a:rPr lang="en-GB" sz="1400" b="1" dirty="0"/>
                        <a:t>3</a:t>
                      </a:r>
                      <a:r>
                        <a:rPr lang="ru-RU" sz="1400" b="1" dirty="0"/>
                        <a:t> </a:t>
                      </a:r>
                      <a:r>
                        <a:rPr lang="en-US" sz="1400" b="1" dirty="0"/>
                        <a:t>GHz</a:t>
                      </a:r>
                      <a:endParaRPr lang="ru-RU" sz="1400" b="1" dirty="0"/>
                    </a:p>
                  </a:txBody>
                  <a:tcPr marT="41564" marB="41564" anchor="ctr"/>
                </a:tc>
                <a:tc>
                  <a:txBody>
                    <a:bodyPr/>
                    <a:lstStyle/>
                    <a:p>
                      <a:pPr algn="ctr"/>
                      <a:r>
                        <a:rPr lang="en-GB" sz="1400" dirty="0">
                          <a:solidFill>
                            <a:schemeClr val="tx1"/>
                          </a:solidFill>
                        </a:rPr>
                        <a:t>+18|+15</a:t>
                      </a:r>
                      <a:endParaRPr lang="ru-RU" sz="1400" dirty="0">
                        <a:solidFill>
                          <a:schemeClr val="tx1"/>
                        </a:solidFill>
                      </a:endParaRPr>
                    </a:p>
                  </a:txBody>
                  <a:tcPr marT="41564" marB="41564" anchor="ctr">
                    <a:solidFill>
                      <a:srgbClr val="F0F0F0"/>
                    </a:solidFill>
                  </a:tcPr>
                </a:tc>
                <a:tc>
                  <a:txBody>
                    <a:bodyPr/>
                    <a:lstStyle/>
                    <a:p>
                      <a:pPr algn="ctr"/>
                      <a:r>
                        <a:rPr lang="en-GB" sz="1400" dirty="0">
                          <a:solidFill>
                            <a:schemeClr val="tx1"/>
                          </a:solidFill>
                        </a:rPr>
                        <a:t>+24|+16</a:t>
                      </a:r>
                      <a:endParaRPr lang="ru-RU" sz="1400" dirty="0">
                        <a:solidFill>
                          <a:schemeClr val="tx1"/>
                        </a:solidFill>
                      </a:endParaRPr>
                    </a:p>
                  </a:txBody>
                  <a:tcPr marT="41564" marB="41564" anchor="ctr">
                    <a:solidFill>
                      <a:srgbClr val="F0F0F0"/>
                    </a:solidFill>
                  </a:tcPr>
                </a:tc>
                <a:tc>
                  <a:txBody>
                    <a:bodyPr/>
                    <a:lstStyle/>
                    <a:p>
                      <a:pPr algn="ctr"/>
                      <a:r>
                        <a:rPr lang="en-GB" sz="1400" dirty="0">
                          <a:solidFill>
                            <a:schemeClr val="tx1"/>
                          </a:solidFill>
                        </a:rPr>
                        <a:t>+24|+16</a:t>
                      </a:r>
                      <a:endParaRPr lang="ru-RU" sz="1400" dirty="0">
                        <a:solidFill>
                          <a:schemeClr val="tx1"/>
                        </a:solidFill>
                      </a:endParaRPr>
                    </a:p>
                  </a:txBody>
                  <a:tcPr marT="41564" marB="41564" anchor="ctr">
                    <a:solidFill>
                      <a:srgbClr val="F0F0F0"/>
                    </a:solidFill>
                  </a:tcPr>
                </a:tc>
                <a:tc>
                  <a:txBody>
                    <a:bodyPr/>
                    <a:lstStyle/>
                    <a:p>
                      <a:pPr algn="ctr"/>
                      <a:r>
                        <a:rPr lang="en-GB" sz="1400" dirty="0">
                          <a:solidFill>
                            <a:schemeClr val="tx1"/>
                          </a:solidFill>
                        </a:rPr>
                        <a:t>+18</a:t>
                      </a:r>
                      <a:endParaRPr lang="ru-RU" sz="1400" dirty="0">
                        <a:solidFill>
                          <a:schemeClr val="tx1"/>
                        </a:solidFill>
                      </a:endParaRPr>
                    </a:p>
                  </a:txBody>
                  <a:tcPr marT="41564" marB="41564" anchor="ctr">
                    <a:solidFill>
                      <a:srgbClr val="F0F0F0"/>
                    </a:solidFill>
                  </a:tcPr>
                </a:tc>
                <a:extLst>
                  <a:ext uri="{0D108BD9-81ED-4DB2-BD59-A6C34878D82A}">
                    <a16:rowId xmlns:a16="http://schemas.microsoft.com/office/drawing/2014/main" val="1015177285"/>
                  </a:ext>
                </a:extLst>
              </a:tr>
              <a:tr h="517163">
                <a:tc>
                  <a:txBody>
                    <a:bodyPr/>
                    <a:lstStyle/>
                    <a:p>
                      <a:r>
                        <a:rPr lang="en-GB" sz="1400" b="1" dirty="0"/>
                        <a:t>6</a:t>
                      </a:r>
                      <a:r>
                        <a:rPr lang="ru-RU" sz="1400" b="1" dirty="0"/>
                        <a:t> </a:t>
                      </a:r>
                      <a:r>
                        <a:rPr lang="en-US" sz="1400" b="1" dirty="0"/>
                        <a:t>GHz</a:t>
                      </a:r>
                      <a:endParaRPr lang="ru-RU" sz="1400" b="1" dirty="0"/>
                    </a:p>
                  </a:txBody>
                  <a:tcPr marT="41564" marB="41564" anchor="ctr"/>
                </a:tc>
                <a:tc>
                  <a:txBody>
                    <a:bodyPr/>
                    <a:lstStyle/>
                    <a:p>
                      <a:pPr algn="ctr"/>
                      <a:r>
                        <a:rPr lang="en-GB" sz="1400" dirty="0">
                          <a:solidFill>
                            <a:schemeClr val="tx1"/>
                          </a:solidFill>
                        </a:rPr>
                        <a:t>+22|+15</a:t>
                      </a:r>
                      <a:endParaRPr lang="ru-RU" sz="1400" dirty="0">
                        <a:solidFill>
                          <a:schemeClr val="tx1"/>
                        </a:solidFill>
                      </a:endParaRPr>
                    </a:p>
                  </a:txBody>
                  <a:tcPr marT="41564" marB="41564" anchor="ctr">
                    <a:solidFill>
                      <a:srgbClr val="F0F0F0"/>
                    </a:solidFill>
                  </a:tcPr>
                </a:tc>
                <a:tc>
                  <a:txBody>
                    <a:bodyPr/>
                    <a:lstStyle/>
                    <a:p>
                      <a:pPr algn="ctr"/>
                      <a:r>
                        <a:rPr lang="en-GB" sz="1400" dirty="0">
                          <a:solidFill>
                            <a:schemeClr val="tx1"/>
                          </a:solidFill>
                        </a:rPr>
                        <a:t>+18|+16</a:t>
                      </a:r>
                      <a:endParaRPr lang="ru-RU" sz="1400" dirty="0">
                        <a:solidFill>
                          <a:schemeClr val="tx1"/>
                        </a:solidFill>
                      </a:endParaRPr>
                    </a:p>
                  </a:txBody>
                  <a:tcPr marT="41564" marB="41564" anchor="ctr">
                    <a:solidFill>
                      <a:srgbClr val="F0F0F0"/>
                    </a:solidFill>
                  </a:tcPr>
                </a:tc>
                <a:tc>
                  <a:txBody>
                    <a:bodyPr/>
                    <a:lstStyle/>
                    <a:p>
                      <a:pPr algn="ctr"/>
                      <a:r>
                        <a:rPr lang="en-GB" sz="1400" dirty="0">
                          <a:solidFill>
                            <a:schemeClr val="tx1"/>
                          </a:solidFill>
                        </a:rPr>
                        <a:t>+18|+16</a:t>
                      </a:r>
                      <a:endParaRPr lang="ru-RU" sz="1400" dirty="0">
                        <a:solidFill>
                          <a:schemeClr val="tx1"/>
                        </a:solidFill>
                      </a:endParaRPr>
                    </a:p>
                  </a:txBody>
                  <a:tcPr marT="41564" marB="41564" anchor="ctr">
                    <a:solidFill>
                      <a:srgbClr val="F0F0F0"/>
                    </a:solidFill>
                  </a:tcPr>
                </a:tc>
                <a:tc>
                  <a:txBody>
                    <a:bodyPr/>
                    <a:lstStyle/>
                    <a:p>
                      <a:pPr algn="ctr"/>
                      <a:r>
                        <a:rPr lang="en-GB" sz="1400" dirty="0">
                          <a:solidFill>
                            <a:schemeClr val="tx1"/>
                          </a:solidFill>
                        </a:rPr>
                        <a:t>+16</a:t>
                      </a:r>
                      <a:endParaRPr lang="ru-RU" sz="1400" dirty="0">
                        <a:solidFill>
                          <a:schemeClr val="tx1"/>
                        </a:solidFill>
                      </a:endParaRPr>
                    </a:p>
                  </a:txBody>
                  <a:tcPr marT="41564" marB="41564" anchor="ctr">
                    <a:solidFill>
                      <a:srgbClr val="F0F0F0"/>
                    </a:solidFill>
                  </a:tcPr>
                </a:tc>
                <a:extLst>
                  <a:ext uri="{0D108BD9-81ED-4DB2-BD59-A6C34878D82A}">
                    <a16:rowId xmlns:a16="http://schemas.microsoft.com/office/drawing/2014/main" val="488032646"/>
                  </a:ext>
                </a:extLst>
              </a:tr>
            </a:tbl>
          </a:graphicData>
        </a:graphic>
      </p:graphicFrame>
      <p:pic>
        <p:nvPicPr>
          <p:cNvPr id="11" name="Рисунок 10">
            <a:extLst>
              <a:ext uri="{FF2B5EF4-FFF2-40B4-BE49-F238E27FC236}">
                <a16:creationId xmlns:a16="http://schemas.microsoft.com/office/drawing/2014/main" id="{7814E718-07EB-8F5C-C5C2-33A708756184}"/>
              </a:ext>
            </a:extLst>
          </p:cNvPr>
          <p:cNvPicPr>
            <a:picLocks noChangeAspect="1"/>
          </p:cNvPicPr>
          <p:nvPr/>
        </p:nvPicPr>
        <p:blipFill rotWithShape="1">
          <a:blip r:embed="rId2">
            <a:extLst>
              <a:ext uri="{28A0092B-C50C-407E-A947-70E740481C1C}">
                <a14:useLocalDpi xmlns:a14="http://schemas.microsoft.com/office/drawing/2010/main" val="0"/>
              </a:ext>
            </a:extLst>
          </a:blip>
          <a:srcRect b="23265"/>
          <a:stretch/>
        </p:blipFill>
        <p:spPr>
          <a:xfrm>
            <a:off x="3281980" y="85533"/>
            <a:ext cx="1393350" cy="1069195"/>
          </a:xfrm>
          <a:prstGeom prst="rect">
            <a:avLst/>
          </a:prstGeom>
        </p:spPr>
      </p:pic>
      <p:pic>
        <p:nvPicPr>
          <p:cNvPr id="4" name="Рисунок 3">
            <a:extLst>
              <a:ext uri="{FF2B5EF4-FFF2-40B4-BE49-F238E27FC236}">
                <a16:creationId xmlns:a16="http://schemas.microsoft.com/office/drawing/2014/main" id="{1DC8B169-5A53-3EDD-6D25-C4849AF68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685" y="179250"/>
            <a:ext cx="3239984" cy="1069195"/>
          </a:xfrm>
          <a:prstGeom prst="rect">
            <a:avLst/>
          </a:prstGeom>
        </p:spPr>
      </p:pic>
    </p:spTree>
    <p:extLst>
      <p:ext uri="{BB962C8B-B14F-4D97-AF65-F5344CB8AC3E}">
        <p14:creationId xmlns:p14="http://schemas.microsoft.com/office/powerpoint/2010/main" val="103976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9">
            <a:extLst>
              <a:ext uri="{FF2B5EF4-FFF2-40B4-BE49-F238E27FC236}">
                <a16:creationId xmlns:a16="http://schemas.microsoft.com/office/drawing/2014/main" id="{52629579-CB31-CF03-253A-7F63A262D3A6}"/>
              </a:ext>
            </a:extLst>
          </p:cNvPr>
          <p:cNvGraphicFramePr>
            <a:graphicFrameLocks noGrp="1"/>
          </p:cNvGraphicFramePr>
          <p:nvPr>
            <p:extLst>
              <p:ext uri="{D42A27DB-BD31-4B8C-83A1-F6EECF244321}">
                <p14:modId xmlns:p14="http://schemas.microsoft.com/office/powerpoint/2010/main" val="1320482979"/>
              </p:ext>
            </p:extLst>
          </p:nvPr>
        </p:nvGraphicFramePr>
        <p:xfrm>
          <a:off x="826134" y="1342162"/>
          <a:ext cx="10456145" cy="4717703"/>
        </p:xfrm>
        <a:graphic>
          <a:graphicData uri="http://schemas.openxmlformats.org/drawingml/2006/table">
            <a:tbl>
              <a:tblPr firstRow="1" bandRow="1">
                <a:tableStyleId>{F5AB1C69-6EDB-4FF4-983F-18BD219EF322}</a:tableStyleId>
              </a:tblPr>
              <a:tblGrid>
                <a:gridCol w="2091229">
                  <a:extLst>
                    <a:ext uri="{9D8B030D-6E8A-4147-A177-3AD203B41FA5}">
                      <a16:colId xmlns:a16="http://schemas.microsoft.com/office/drawing/2014/main" val="3094587307"/>
                    </a:ext>
                  </a:extLst>
                </a:gridCol>
                <a:gridCol w="2091229">
                  <a:extLst>
                    <a:ext uri="{9D8B030D-6E8A-4147-A177-3AD203B41FA5}">
                      <a16:colId xmlns:a16="http://schemas.microsoft.com/office/drawing/2014/main" val="189697681"/>
                    </a:ext>
                  </a:extLst>
                </a:gridCol>
                <a:gridCol w="2091229">
                  <a:extLst>
                    <a:ext uri="{9D8B030D-6E8A-4147-A177-3AD203B41FA5}">
                      <a16:colId xmlns:a16="http://schemas.microsoft.com/office/drawing/2014/main" val="1037060302"/>
                    </a:ext>
                  </a:extLst>
                </a:gridCol>
                <a:gridCol w="2091229">
                  <a:extLst>
                    <a:ext uri="{9D8B030D-6E8A-4147-A177-3AD203B41FA5}">
                      <a16:colId xmlns:a16="http://schemas.microsoft.com/office/drawing/2014/main" val="1880154651"/>
                    </a:ext>
                  </a:extLst>
                </a:gridCol>
                <a:gridCol w="2091229">
                  <a:extLst>
                    <a:ext uri="{9D8B030D-6E8A-4147-A177-3AD203B41FA5}">
                      <a16:colId xmlns:a16="http://schemas.microsoft.com/office/drawing/2014/main" val="1487919626"/>
                    </a:ext>
                  </a:extLst>
                </a:gridCol>
              </a:tblGrid>
              <a:tr h="361137">
                <a:tc>
                  <a:txBody>
                    <a:bodyPr/>
                    <a:lstStyle/>
                    <a:p>
                      <a:pPr algn="l">
                        <a:spcBef>
                          <a:spcPts val="600"/>
                        </a:spcBef>
                      </a:pPr>
                      <a:r>
                        <a:rPr lang="en-US" sz="1400" dirty="0">
                          <a:solidFill>
                            <a:schemeClr val="bg1"/>
                          </a:solidFill>
                        </a:rPr>
                        <a:t>Model</a:t>
                      </a:r>
                      <a:endParaRPr lang="ru-RU" sz="1400" dirty="0">
                        <a:solidFill>
                          <a:schemeClr val="bg1"/>
                        </a:solidFill>
                      </a:endParaRPr>
                    </a:p>
                  </a:txBody>
                  <a:tcPr marT="41564" marB="41564" anchor="ctr"/>
                </a:tc>
                <a:tc>
                  <a:txBody>
                    <a:bodyPr/>
                    <a:lstStyle/>
                    <a:p>
                      <a:pPr algn="ctr"/>
                      <a:r>
                        <a:rPr lang="en-US" sz="1400" dirty="0"/>
                        <a:t>APVSG4,6</a:t>
                      </a:r>
                      <a:endParaRPr lang="ru-RU" sz="1400" dirty="0"/>
                    </a:p>
                  </a:txBody>
                  <a:tcPr marT="41564" marB="41564" anchor="ctr"/>
                </a:tc>
                <a:tc>
                  <a:txBody>
                    <a:bodyPr/>
                    <a:lstStyle/>
                    <a:p>
                      <a:pPr algn="ctr"/>
                      <a:r>
                        <a:rPr lang="en-GB" sz="1400" dirty="0"/>
                        <a:t>N5182B</a:t>
                      </a:r>
                      <a:endParaRPr lang="ru-RU" sz="1400" dirty="0"/>
                    </a:p>
                  </a:txBody>
                  <a:tcPr marT="41564" marB="41564" anchor="ctr"/>
                </a:tc>
                <a:tc>
                  <a:txBody>
                    <a:bodyPr/>
                    <a:lstStyle/>
                    <a:p>
                      <a:pPr algn="ctr"/>
                      <a:r>
                        <a:rPr lang="en-US" sz="1400" dirty="0"/>
                        <a:t>N5172B</a:t>
                      </a:r>
                      <a:endParaRPr lang="ru-RU" sz="1400" dirty="0"/>
                    </a:p>
                  </a:txBody>
                  <a:tcPr marT="41564" marB="41564" anchor="ctr"/>
                </a:tc>
                <a:tc>
                  <a:txBody>
                    <a:bodyPr/>
                    <a:lstStyle/>
                    <a:p>
                      <a:pPr algn="ctr"/>
                      <a:r>
                        <a:rPr lang="en-US" sz="1400" dirty="0">
                          <a:solidFill>
                            <a:schemeClr val="bg1"/>
                          </a:solidFill>
                        </a:rPr>
                        <a:t>N5166B</a:t>
                      </a:r>
                      <a:endParaRPr lang="ru-RU" sz="1400" dirty="0">
                        <a:solidFill>
                          <a:schemeClr val="bg1"/>
                        </a:solidFill>
                      </a:endParaRPr>
                    </a:p>
                  </a:txBody>
                  <a:tcPr marT="41564" marB="41564" anchor="ctr"/>
                </a:tc>
                <a:extLst>
                  <a:ext uri="{0D108BD9-81ED-4DB2-BD59-A6C34878D82A}">
                    <a16:rowId xmlns:a16="http://schemas.microsoft.com/office/drawing/2014/main" val="2892669600"/>
                  </a:ext>
                </a:extLst>
              </a:tr>
              <a:tr h="704420">
                <a:tc>
                  <a:txBody>
                    <a:bodyPr/>
                    <a:lstStyle/>
                    <a:p>
                      <a:r>
                        <a:rPr lang="en-US" sz="1400" b="1"/>
                        <a:t>Phase noise 1 GHz 20 kHz offset</a:t>
                      </a:r>
                      <a:endParaRPr lang="ru-RU" sz="1400" b="1" dirty="0"/>
                    </a:p>
                  </a:txBody>
                  <a:tcPr marT="41564" marB="41564" anchor="ctr"/>
                </a:tc>
                <a:tc>
                  <a:txBody>
                    <a:bodyPr/>
                    <a:lstStyle/>
                    <a:p>
                      <a:pPr algn="ctr"/>
                      <a:r>
                        <a:rPr lang="en-GB" sz="1400" dirty="0"/>
                        <a:t>-145 </a:t>
                      </a:r>
                      <a:r>
                        <a:rPr lang="en-GB" sz="1400" dirty="0" err="1"/>
                        <a:t>dBc</a:t>
                      </a:r>
                      <a:r>
                        <a:rPr lang="en-GB" sz="1400" dirty="0"/>
                        <a:t>/Hz</a:t>
                      </a:r>
                      <a:endParaRPr lang="ru-RU" sz="1400" dirty="0"/>
                    </a:p>
                  </a:txBody>
                  <a:tcPr marT="41564" marB="41564" anchor="ctr">
                    <a:solidFill>
                      <a:srgbClr val="92D050"/>
                    </a:solidFill>
                  </a:tcPr>
                </a:tc>
                <a:tc>
                  <a:txBody>
                    <a:bodyPr/>
                    <a:lstStyle/>
                    <a:p>
                      <a:pPr algn="ctr"/>
                      <a:r>
                        <a:rPr lang="en-GB" sz="1400" dirty="0"/>
                        <a:t>-134 </a:t>
                      </a:r>
                      <a:r>
                        <a:rPr lang="en-GB" sz="1400" dirty="0" err="1"/>
                        <a:t>dBc</a:t>
                      </a:r>
                      <a:r>
                        <a:rPr lang="en-GB" sz="1400" dirty="0"/>
                        <a:t>/Hz|-146 </a:t>
                      </a:r>
                      <a:r>
                        <a:rPr lang="en-GB" sz="1400" dirty="0" err="1"/>
                        <a:t>dBc</a:t>
                      </a:r>
                      <a:r>
                        <a:rPr lang="en-GB" sz="1400" dirty="0"/>
                        <a:t>/Hz Option UNX</a:t>
                      </a:r>
                      <a:endParaRPr lang="ru-RU" sz="1400" dirty="0"/>
                    </a:p>
                  </a:txBody>
                  <a:tcPr marT="41564" marB="41564" anchor="ctr">
                    <a:solidFill>
                      <a:srgbClr val="92D050"/>
                    </a:solidFill>
                  </a:tcPr>
                </a:tc>
                <a:tc>
                  <a:txBody>
                    <a:bodyPr/>
                    <a:lstStyle/>
                    <a:p>
                      <a:pPr algn="ctr"/>
                      <a:r>
                        <a:rPr lang="en-GB" sz="1400" dirty="0"/>
                        <a:t>-122 </a:t>
                      </a:r>
                      <a:r>
                        <a:rPr lang="en-GB" sz="1400" dirty="0" err="1"/>
                        <a:t>dBc</a:t>
                      </a:r>
                      <a:r>
                        <a:rPr lang="en-GB" sz="1400" dirty="0"/>
                        <a:t>/Hz</a:t>
                      </a:r>
                      <a:endParaRPr lang="ru-RU" sz="1400" dirty="0"/>
                    </a:p>
                  </a:txBody>
                  <a:tcPr marT="41564" marB="41564" anchor="ctr">
                    <a:solidFill>
                      <a:srgbClr val="FFD3D3"/>
                    </a:solidFill>
                  </a:tcPr>
                </a:tc>
                <a:tc>
                  <a:txBody>
                    <a:bodyPr/>
                    <a:lstStyle/>
                    <a:p>
                      <a:pPr algn="ctr"/>
                      <a:r>
                        <a:rPr lang="en-GB" sz="1400" dirty="0"/>
                        <a:t>-119 </a:t>
                      </a:r>
                      <a:r>
                        <a:rPr lang="en-GB" sz="1400" dirty="0" err="1"/>
                        <a:t>dBc</a:t>
                      </a:r>
                      <a:r>
                        <a:rPr lang="en-GB" sz="1400" dirty="0"/>
                        <a:t>/Hz</a:t>
                      </a:r>
                      <a:endParaRPr lang="ru-RU" sz="1400" dirty="0"/>
                    </a:p>
                  </a:txBody>
                  <a:tcPr marT="41564" marB="41564" anchor="ctr">
                    <a:solidFill>
                      <a:srgbClr val="FFD3D3"/>
                    </a:solidFill>
                  </a:tcPr>
                </a:tc>
                <a:extLst>
                  <a:ext uri="{0D108BD9-81ED-4DB2-BD59-A6C34878D82A}">
                    <a16:rowId xmlns:a16="http://schemas.microsoft.com/office/drawing/2014/main" val="2794925081"/>
                  </a:ext>
                </a:extLst>
              </a:tr>
              <a:tr h="668871">
                <a:tc>
                  <a:txBody>
                    <a:bodyPr/>
                    <a:lstStyle/>
                    <a:p>
                      <a:r>
                        <a:rPr lang="en-GB" sz="1400" b="1" dirty="0"/>
                        <a:t>Aging per year</a:t>
                      </a:r>
                      <a:endParaRPr lang="ru-RU" sz="1400" b="1" dirty="0"/>
                    </a:p>
                  </a:txBody>
                  <a:tcPr marT="41564" marB="41564" anchor="ctr"/>
                </a:tc>
                <a:tc>
                  <a:txBody>
                    <a:bodyPr/>
                    <a:lstStyle/>
                    <a:p>
                      <a:pPr algn="ctr"/>
                      <a:r>
                        <a:rPr lang="en-GB" sz="1400" dirty="0">
                          <a:solidFill>
                            <a:schemeClr val="tx1"/>
                          </a:solidFill>
                        </a:rPr>
                        <a:t>1 ppm, 0.03 ppm, 0.02 ppm</a:t>
                      </a:r>
                      <a:endParaRPr lang="ru-RU" sz="1400" dirty="0">
                        <a:solidFill>
                          <a:schemeClr val="tx1"/>
                        </a:solidFill>
                      </a:endParaRPr>
                    </a:p>
                  </a:txBody>
                  <a:tcPr marT="41564" marB="41564" anchor="ctr">
                    <a:solidFill>
                      <a:srgbClr val="92D050"/>
                    </a:solidFill>
                  </a:tcPr>
                </a:tc>
                <a:tc>
                  <a:txBody>
                    <a:bodyPr/>
                    <a:lstStyle/>
                    <a:p>
                      <a:pPr algn="ctr"/>
                      <a:r>
                        <a:rPr lang="en-US" sz="1400" dirty="0">
                          <a:solidFill>
                            <a:schemeClr val="tx1"/>
                          </a:solidFill>
                        </a:rPr>
                        <a:t>0.1 ppm</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1 ppm</a:t>
                      </a:r>
                      <a:endParaRPr lang="ru-RU" sz="1400" dirty="0">
                        <a:solidFill>
                          <a:schemeClr val="tx1"/>
                        </a:solidFill>
                      </a:endParaRPr>
                    </a:p>
                  </a:txBody>
                  <a:tcPr marT="41564" marB="41564" anchor="ctr">
                    <a:solidFill>
                      <a:srgbClr val="FF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1 ppm</a:t>
                      </a:r>
                      <a:endParaRPr lang="ru-RU" sz="1400" dirty="0">
                        <a:solidFill>
                          <a:schemeClr val="tx1"/>
                        </a:solidFill>
                      </a:endParaRPr>
                    </a:p>
                    <a:p>
                      <a:pPr algn="ctr"/>
                      <a:endParaRPr lang="ru-RU" sz="1400" dirty="0">
                        <a:solidFill>
                          <a:schemeClr val="tx1"/>
                        </a:solidFill>
                      </a:endParaRPr>
                    </a:p>
                  </a:txBody>
                  <a:tcPr marT="41564" marB="41564" anchor="ctr">
                    <a:solidFill>
                      <a:srgbClr val="FFD3D3"/>
                    </a:solidFill>
                  </a:tcPr>
                </a:tc>
                <a:extLst>
                  <a:ext uri="{0D108BD9-81ED-4DB2-BD59-A6C34878D82A}">
                    <a16:rowId xmlns:a16="http://schemas.microsoft.com/office/drawing/2014/main" val="1775067706"/>
                  </a:ext>
                </a:extLst>
              </a:tr>
              <a:tr h="689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Switching speed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Analog part</a:t>
                      </a:r>
                      <a:endParaRPr lang="ru-RU" sz="1400" b="1"/>
                    </a:p>
                    <a:p>
                      <a:endParaRPr lang="ru-RU" sz="1400" b="1" dirty="0"/>
                    </a:p>
                  </a:txBody>
                  <a:tcPr marT="41564" marB="4156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t>500 μ</a:t>
                      </a:r>
                      <a:r>
                        <a:rPr lang="cs-CZ" sz="1400" dirty="0"/>
                        <a:t>s</a:t>
                      </a:r>
                      <a:r>
                        <a:rPr lang="en-GB" sz="1400" dirty="0"/>
                        <a:t>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 </a:t>
                      </a:r>
                      <a:r>
                        <a:rPr lang="en-US" sz="1400" dirty="0"/>
                        <a:t>&lt; 2 </a:t>
                      </a:r>
                      <a:r>
                        <a:rPr lang="el-GR" sz="1400" dirty="0"/>
                        <a:t>μ</a:t>
                      </a:r>
                      <a:r>
                        <a:rPr lang="cs-CZ" sz="1400" dirty="0"/>
                        <a:t>s</a:t>
                      </a:r>
                      <a:r>
                        <a:rPr lang="en-GB" sz="1400" dirty="0"/>
                        <a:t> UFS option</a:t>
                      </a:r>
                      <a:endParaRPr lang="ru-RU" sz="1400" dirty="0"/>
                    </a:p>
                    <a:p>
                      <a:pPr algn="ctr"/>
                      <a:endParaRPr lang="ru-RU" sz="1400" dirty="0"/>
                    </a:p>
                  </a:txBody>
                  <a:tcPr marT="41564" marB="41564" anchor="ctr">
                    <a:solidFill>
                      <a:srgbClr val="92D050"/>
                    </a:solidFill>
                  </a:tcPr>
                </a:tc>
                <a:tc>
                  <a:txBody>
                    <a:bodyPr/>
                    <a:lstStyle/>
                    <a:p>
                      <a:pPr algn="ctr"/>
                      <a:r>
                        <a:rPr lang="en-US" sz="1400" dirty="0">
                          <a:solidFill>
                            <a:schemeClr val="tx1"/>
                          </a:solidFill>
                        </a:rPr>
                        <a:t>5 </a:t>
                      </a:r>
                      <a:r>
                        <a:rPr lang="en-US" sz="1400" dirty="0" err="1">
                          <a:solidFill>
                            <a:schemeClr val="tx1"/>
                          </a:solidFill>
                        </a:rPr>
                        <a:t>ms</a:t>
                      </a:r>
                      <a:r>
                        <a:rPr lang="en-US" sz="1400" dirty="0">
                          <a:solidFill>
                            <a:schemeClr val="tx1"/>
                          </a:solidFill>
                        </a:rPr>
                        <a:t>, </a:t>
                      </a:r>
                      <a:r>
                        <a:rPr lang="el-GR" sz="1400" dirty="0">
                          <a:solidFill>
                            <a:schemeClr val="tx1"/>
                          </a:solidFill>
                        </a:rPr>
                        <a:t>950 μ</a:t>
                      </a:r>
                      <a:r>
                        <a:rPr lang="en-US" sz="1400" dirty="0">
                          <a:solidFill>
                            <a:schemeClr val="tx1"/>
                          </a:solidFill>
                        </a:rPr>
                        <a:t>s option UNZ </a:t>
                      </a:r>
                      <a:endParaRPr lang="ru-RU" sz="1400" dirty="0">
                        <a:solidFill>
                          <a:schemeClr val="tx1"/>
                        </a:solidFill>
                      </a:endParaRPr>
                    </a:p>
                  </a:txBody>
                  <a:tcPr marT="41564" marB="41564" anchor="ctr">
                    <a:solidFill>
                      <a:srgbClr val="FFD3D3"/>
                    </a:solidFill>
                  </a:tcPr>
                </a:tc>
                <a:tc>
                  <a:txBody>
                    <a:bodyPr/>
                    <a:lstStyle/>
                    <a:p>
                      <a:pPr algn="ctr"/>
                      <a:r>
                        <a:rPr lang="en-US" sz="1400" dirty="0">
                          <a:solidFill>
                            <a:schemeClr val="tx1"/>
                          </a:solidFill>
                        </a:rPr>
                        <a:t>5 </a:t>
                      </a:r>
                      <a:r>
                        <a:rPr lang="en-US" sz="1400" dirty="0" err="1">
                          <a:solidFill>
                            <a:schemeClr val="tx1"/>
                          </a:solidFill>
                        </a:rPr>
                        <a:t>ms</a:t>
                      </a:r>
                      <a:r>
                        <a:rPr lang="en-US" sz="1400" dirty="0">
                          <a:solidFill>
                            <a:schemeClr val="tx1"/>
                          </a:solidFill>
                        </a:rPr>
                        <a:t>, </a:t>
                      </a:r>
                      <a:r>
                        <a:rPr lang="el-GR" sz="1400" dirty="0">
                          <a:solidFill>
                            <a:schemeClr val="tx1"/>
                          </a:solidFill>
                        </a:rPr>
                        <a:t>950 μ</a:t>
                      </a:r>
                      <a:r>
                        <a:rPr lang="en-US" sz="1400" dirty="0">
                          <a:solidFill>
                            <a:schemeClr val="tx1"/>
                          </a:solidFill>
                        </a:rPr>
                        <a:t>s option UNZ </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5 </a:t>
                      </a:r>
                      <a:r>
                        <a:rPr lang="en-GB" sz="1400" dirty="0" err="1">
                          <a:solidFill>
                            <a:schemeClr val="tx1"/>
                          </a:solidFill>
                        </a:rPr>
                        <a:t>ms</a:t>
                      </a:r>
                      <a:endParaRPr lang="ru-RU" sz="1400" dirty="0">
                        <a:solidFill>
                          <a:schemeClr val="tx1"/>
                        </a:solidFill>
                      </a:endParaRPr>
                    </a:p>
                  </a:txBody>
                  <a:tcPr marT="41564" marB="41564" anchor="ctr">
                    <a:solidFill>
                      <a:srgbClr val="FFD3D3"/>
                    </a:solidFill>
                  </a:tcPr>
                </a:tc>
                <a:extLst>
                  <a:ext uri="{0D108BD9-81ED-4DB2-BD59-A6C34878D82A}">
                    <a16:rowId xmlns:a16="http://schemas.microsoft.com/office/drawing/2014/main" val="530910205"/>
                  </a:ext>
                </a:extLst>
              </a:tr>
              <a:tr h="481057">
                <a:tc>
                  <a:txBody>
                    <a:bodyPr/>
                    <a:lstStyle/>
                    <a:p>
                      <a:r>
                        <a:rPr lang="en-GB" sz="1400" b="1"/>
                        <a:t>Switching speed in Baseband mode</a:t>
                      </a:r>
                      <a:endParaRPr lang="ru-RU" sz="1400" b="1" dirty="0"/>
                    </a:p>
                  </a:txBody>
                  <a:tcPr marT="41564" marB="41564" anchor="ctr"/>
                </a:tc>
                <a:tc>
                  <a:txBody>
                    <a:bodyPr/>
                    <a:lstStyle/>
                    <a:p>
                      <a:pPr algn="ctr"/>
                      <a:r>
                        <a:rPr lang="el-GR" sz="1400" dirty="0"/>
                        <a:t>500 μ</a:t>
                      </a:r>
                      <a:r>
                        <a:rPr lang="cs-CZ" sz="1400" dirty="0"/>
                        <a:t>s</a:t>
                      </a:r>
                      <a:r>
                        <a:rPr lang="en-GB" sz="1400" dirty="0"/>
                        <a:t> standard</a:t>
                      </a:r>
                      <a:r>
                        <a:rPr lang="en-US" sz="1400" dirty="0"/>
                        <a:t> ,&lt; 100 </a:t>
                      </a:r>
                      <a:r>
                        <a:rPr lang="en-GB" sz="1400" dirty="0"/>
                        <a:t>n</a:t>
                      </a:r>
                      <a:r>
                        <a:rPr lang="cs-CZ" sz="1400" dirty="0"/>
                        <a:t>s</a:t>
                      </a:r>
                      <a:r>
                        <a:rPr lang="en-GB" sz="1400" dirty="0"/>
                        <a:t> UFS option</a:t>
                      </a:r>
                      <a:endParaRPr lang="ru-RU" sz="1400" dirty="0"/>
                    </a:p>
                  </a:txBody>
                  <a:tcPr marT="41564" marB="41564" anchor="ctr">
                    <a:solidFill>
                      <a:srgbClr val="92D050"/>
                    </a:solidFill>
                  </a:tcPr>
                </a:tc>
                <a:tc>
                  <a:txBody>
                    <a:bodyPr/>
                    <a:lstStyle/>
                    <a:p>
                      <a:pPr algn="ctr"/>
                      <a:r>
                        <a:rPr lang="en-US" sz="1400"/>
                        <a:t>5 ms, option UNZ ≤ 1.05 ms </a:t>
                      </a:r>
                      <a:endParaRPr lang="ru-RU" sz="1400" dirty="0"/>
                    </a:p>
                  </a:txBody>
                  <a:tcPr marT="41564" marB="41564" anchor="ctr">
                    <a:solidFill>
                      <a:srgbClr val="FFD3D3"/>
                    </a:solidFill>
                  </a:tcPr>
                </a:tc>
                <a:tc>
                  <a:txBody>
                    <a:bodyPr/>
                    <a:lstStyle/>
                    <a:p>
                      <a:pPr algn="ctr"/>
                      <a:r>
                        <a:rPr lang="en-US" sz="1400"/>
                        <a:t>5 ms, option UNZ ≤ 300 </a:t>
                      </a:r>
                      <a:r>
                        <a:rPr lang="el-GR" sz="1400">
                          <a:solidFill>
                            <a:schemeClr val="tx1"/>
                          </a:solidFill>
                        </a:rPr>
                        <a:t>μ</a:t>
                      </a:r>
                      <a:r>
                        <a:rPr lang="en-US" sz="1400">
                          <a:solidFill>
                            <a:schemeClr val="tx1"/>
                          </a:solidFill>
                        </a:rPr>
                        <a:t>s </a:t>
                      </a:r>
                      <a:r>
                        <a:rPr lang="en-US" sz="1400"/>
                        <a:t> </a:t>
                      </a:r>
                      <a:endParaRPr lang="ru-RU" sz="1400" dirty="0"/>
                    </a:p>
                  </a:txBody>
                  <a:tcPr marT="41564" marB="41564" anchor="ctr">
                    <a:solidFill>
                      <a:srgbClr val="FFD3D3"/>
                    </a:solidFill>
                  </a:tcPr>
                </a:tc>
                <a:tc>
                  <a:txBody>
                    <a:bodyPr/>
                    <a:lstStyle/>
                    <a:p>
                      <a:pPr algn="ctr"/>
                      <a:r>
                        <a:rPr lang="en-GB" sz="1400" dirty="0">
                          <a:solidFill>
                            <a:schemeClr val="tx1"/>
                          </a:solidFill>
                        </a:rPr>
                        <a:t>5 </a:t>
                      </a:r>
                      <a:r>
                        <a:rPr lang="en-GB" sz="1400" dirty="0" err="1">
                          <a:solidFill>
                            <a:schemeClr val="tx1"/>
                          </a:solidFill>
                        </a:rPr>
                        <a:t>ms</a:t>
                      </a:r>
                      <a:endParaRPr lang="ru-RU" sz="1400" dirty="0">
                        <a:solidFill>
                          <a:schemeClr val="tx1"/>
                        </a:solidFill>
                      </a:endParaRPr>
                    </a:p>
                  </a:txBody>
                  <a:tcPr marT="41564" marB="41564" anchor="ctr">
                    <a:solidFill>
                      <a:srgbClr val="FFD3D3"/>
                    </a:solidFill>
                  </a:tcPr>
                </a:tc>
                <a:extLst>
                  <a:ext uri="{0D108BD9-81ED-4DB2-BD59-A6C34878D82A}">
                    <a16:rowId xmlns:a16="http://schemas.microsoft.com/office/drawing/2014/main" val="2967445100"/>
                  </a:ext>
                </a:extLst>
              </a:tr>
              <a:tr h="507854">
                <a:tc>
                  <a:txBody>
                    <a:bodyPr/>
                    <a:lstStyle/>
                    <a:p>
                      <a:r>
                        <a:rPr lang="en-GB" sz="1400" b="1"/>
                        <a:t>Harmonics</a:t>
                      </a:r>
                      <a:endParaRPr lang="ru-RU" sz="1400" b="1" dirty="0"/>
                    </a:p>
                  </a:txBody>
                  <a:tcPr marT="41564" marB="4156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-40 </a:t>
                      </a:r>
                      <a:r>
                        <a:rPr lang="en-US" sz="1400" dirty="0" err="1">
                          <a:solidFill>
                            <a:schemeClr val="tx1"/>
                          </a:solidFill>
                        </a:rPr>
                        <a:t>dBc</a:t>
                      </a:r>
                      <a:endParaRPr lang="ru-RU" sz="1400" dirty="0">
                        <a:solidFill>
                          <a:schemeClr val="tx1"/>
                        </a:solidFill>
                      </a:endParaRPr>
                    </a:p>
                    <a:p>
                      <a:pPr algn="ctr"/>
                      <a:endParaRPr lang="ru-RU" sz="1400" dirty="0">
                        <a:solidFill>
                          <a:schemeClr val="tx1"/>
                        </a:solidFill>
                      </a:endParaRPr>
                    </a:p>
                  </a:txBody>
                  <a:tcPr marT="41564" marB="41564" anchor="ctr">
                    <a:solidFill>
                      <a:srgbClr val="F0F0F0"/>
                    </a:solidFill>
                  </a:tcPr>
                </a:tc>
                <a:tc>
                  <a:txBody>
                    <a:bodyPr/>
                    <a:lstStyle/>
                    <a:p>
                      <a:pPr algn="ctr"/>
                      <a:r>
                        <a:rPr lang="en-US" sz="1400" dirty="0">
                          <a:solidFill>
                            <a:schemeClr val="tx1"/>
                          </a:solidFill>
                        </a:rPr>
                        <a:t>-35 </a:t>
                      </a:r>
                      <a:r>
                        <a:rPr lang="en-US" sz="1400" dirty="0" err="1">
                          <a:solidFill>
                            <a:schemeClr val="tx1"/>
                          </a:solidFill>
                        </a:rPr>
                        <a:t>dBc</a:t>
                      </a:r>
                      <a:r>
                        <a:rPr lang="en-US" sz="1400" dirty="0">
                          <a:solidFill>
                            <a:schemeClr val="tx1"/>
                          </a:solidFill>
                        </a:rPr>
                        <a:t>, f&gt;3 GHz non guaranteed</a:t>
                      </a:r>
                    </a:p>
                    <a:p>
                      <a:pPr algn="ctr"/>
                      <a:endParaRPr lang="ru-RU" sz="1400" dirty="0">
                        <a:solidFill>
                          <a:schemeClr val="tx1"/>
                        </a:solidFill>
                      </a:endParaRPr>
                    </a:p>
                  </a:txBody>
                  <a:tcPr marT="41564" marB="41564" anchor="ctr">
                    <a:solidFill>
                      <a:srgbClr val="F0F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-35 </a:t>
                      </a:r>
                      <a:r>
                        <a:rPr lang="en-US" sz="1400" dirty="0" err="1">
                          <a:solidFill>
                            <a:schemeClr val="tx1"/>
                          </a:solidFill>
                        </a:rPr>
                        <a:t>dBc</a:t>
                      </a:r>
                      <a:r>
                        <a:rPr lang="en-US" sz="1400" dirty="0">
                          <a:solidFill>
                            <a:schemeClr val="tx1"/>
                          </a:solidFill>
                        </a:rPr>
                        <a:t>, f&gt;3 GHz non guaranteed</a:t>
                      </a:r>
                    </a:p>
                    <a:p>
                      <a:pPr algn="ctr"/>
                      <a:endParaRPr lang="ru-RU" sz="1400" dirty="0">
                        <a:solidFill>
                          <a:schemeClr val="tx1"/>
                        </a:solidFill>
                      </a:endParaRPr>
                    </a:p>
                  </a:txBody>
                  <a:tcPr marT="41564" marB="41564" anchor="ctr">
                    <a:solidFill>
                      <a:srgbClr val="F0F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-35 </a:t>
                      </a:r>
                      <a:r>
                        <a:rPr lang="en-US" sz="1400" dirty="0" err="1">
                          <a:solidFill>
                            <a:schemeClr val="tx1"/>
                          </a:solidFill>
                        </a:rPr>
                        <a:t>dBc</a:t>
                      </a:r>
                      <a:r>
                        <a:rPr lang="en-US" sz="1400" dirty="0">
                          <a:solidFill>
                            <a:schemeClr val="tx1"/>
                          </a:solidFill>
                        </a:rPr>
                        <a:t>, f&gt;3 GHz non guaranteed</a:t>
                      </a:r>
                    </a:p>
                    <a:p>
                      <a:pPr algn="ctr"/>
                      <a:endParaRPr lang="ru-RU" sz="1400" dirty="0">
                        <a:solidFill>
                          <a:schemeClr val="tx1"/>
                        </a:solidFill>
                      </a:endParaRPr>
                    </a:p>
                  </a:txBody>
                  <a:tcPr marT="41564" marB="41564" anchor="ctr">
                    <a:solidFill>
                      <a:srgbClr val="F0F0F0"/>
                    </a:solidFill>
                  </a:tcPr>
                </a:tc>
                <a:extLst>
                  <a:ext uri="{0D108BD9-81ED-4DB2-BD59-A6C34878D82A}">
                    <a16:rowId xmlns:a16="http://schemas.microsoft.com/office/drawing/2014/main" val="4015320707"/>
                  </a:ext>
                </a:extLst>
              </a:tr>
              <a:tr h="481057">
                <a:tc>
                  <a:txBody>
                    <a:bodyPr/>
                    <a:lstStyle/>
                    <a:p>
                      <a:r>
                        <a:rPr lang="en-GB" sz="1400" b="1"/>
                        <a:t>Nonharmonics</a:t>
                      </a:r>
                    </a:p>
                    <a:p>
                      <a:r>
                        <a:rPr lang="en-GB" sz="1400" b="1"/>
                        <a:t>1,3,6 GHz (typ.)</a:t>
                      </a:r>
                      <a:endParaRPr lang="ru-RU" sz="1400" b="1" dirty="0"/>
                    </a:p>
                  </a:txBody>
                  <a:tcPr marT="41564" marB="41564" anchor="ctr"/>
                </a:tc>
                <a:tc>
                  <a:txBody>
                    <a:bodyPr/>
                    <a:lstStyle/>
                    <a:p>
                      <a:pPr algn="ctr"/>
                      <a:r>
                        <a:rPr lang="en-US" sz="1400" dirty="0">
                          <a:solidFill>
                            <a:schemeClr val="tx1"/>
                          </a:solidFill>
                        </a:rPr>
                        <a:t>-90|-80|-70 </a:t>
                      </a:r>
                      <a:r>
                        <a:rPr lang="en-US" sz="1400" dirty="0" err="1">
                          <a:solidFill>
                            <a:schemeClr val="tx1"/>
                          </a:solidFill>
                        </a:rPr>
                        <a:t>dBc</a:t>
                      </a:r>
                      <a:endParaRPr lang="ru-RU" sz="1400" dirty="0">
                        <a:solidFill>
                          <a:schemeClr val="tx1"/>
                        </a:solidFill>
                      </a:endParaRPr>
                    </a:p>
                  </a:txBody>
                  <a:tcPr marT="41564" marB="41564" anchor="ctr">
                    <a:solidFill>
                      <a:srgbClr val="92D050"/>
                    </a:solidFill>
                  </a:tcPr>
                </a:tc>
                <a:tc>
                  <a:txBody>
                    <a:bodyPr/>
                    <a:lstStyle/>
                    <a:p>
                      <a:pPr algn="ctr"/>
                      <a:r>
                        <a:rPr lang="en-GB" sz="1400" dirty="0">
                          <a:solidFill>
                            <a:schemeClr val="tx1"/>
                          </a:solidFill>
                        </a:rPr>
                        <a:t>-87|-81|-75</a:t>
                      </a:r>
                    </a:p>
                    <a:p>
                      <a:pPr algn="ctr"/>
                      <a:r>
                        <a:rPr lang="en-GB" sz="1400" dirty="0">
                          <a:solidFill>
                            <a:schemeClr val="tx1"/>
                          </a:solidFill>
                        </a:rPr>
                        <a:t>-92|-86|-80 UNY</a:t>
                      </a:r>
                      <a:endParaRPr lang="ru-RU" sz="1400" dirty="0">
                        <a:solidFill>
                          <a:schemeClr val="tx1"/>
                        </a:solidFill>
                      </a:endParaRPr>
                    </a:p>
                  </a:txBody>
                  <a:tcPr marT="41564" marB="41564" anchor="ctr">
                    <a:solidFill>
                      <a:srgbClr val="92D050"/>
                    </a:solidFill>
                  </a:tcPr>
                </a:tc>
                <a:tc>
                  <a:txBody>
                    <a:bodyPr/>
                    <a:lstStyle/>
                    <a:p>
                      <a:pPr algn="ctr"/>
                      <a:r>
                        <a:rPr lang="en-GB" sz="1400" dirty="0">
                          <a:solidFill>
                            <a:schemeClr val="tx1"/>
                          </a:solidFill>
                        </a:rPr>
                        <a:t>-72,-66,-60 </a:t>
                      </a:r>
                      <a:r>
                        <a:rPr lang="en-GB" sz="1400" dirty="0" err="1">
                          <a:solidFill>
                            <a:schemeClr val="tx1"/>
                          </a:solidFill>
                        </a:rPr>
                        <a:t>dBc</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-72,66,60 </a:t>
                      </a:r>
                      <a:r>
                        <a:rPr lang="en-GB" sz="1400" dirty="0" err="1">
                          <a:solidFill>
                            <a:schemeClr val="tx1"/>
                          </a:solidFill>
                        </a:rPr>
                        <a:t>dBc</a:t>
                      </a:r>
                      <a:endParaRPr lang="ru-RU" sz="1400" dirty="0">
                        <a:solidFill>
                          <a:schemeClr val="tx1"/>
                        </a:solidFill>
                      </a:endParaRPr>
                    </a:p>
                  </a:txBody>
                  <a:tcPr marT="41564" marB="41564" anchor="ctr">
                    <a:solidFill>
                      <a:srgbClr val="FFD3D3"/>
                    </a:solidFill>
                  </a:tcPr>
                </a:tc>
                <a:extLst>
                  <a:ext uri="{0D108BD9-81ED-4DB2-BD59-A6C34878D82A}">
                    <a16:rowId xmlns:a16="http://schemas.microsoft.com/office/drawing/2014/main" val="1015177285"/>
                  </a:ext>
                </a:extLst>
              </a:tr>
              <a:tr h="517163">
                <a:tc>
                  <a:txBody>
                    <a:bodyPr/>
                    <a:lstStyle/>
                    <a:p>
                      <a:r>
                        <a:rPr lang="en-GB" sz="1400" b="1" dirty="0"/>
                        <a:t>Analog modulations</a:t>
                      </a:r>
                      <a:endParaRPr lang="ru-RU" sz="1400" b="1" dirty="0"/>
                    </a:p>
                  </a:txBody>
                  <a:tcPr marT="41564" marB="41564" anchor="ctr"/>
                </a:tc>
                <a:tc>
                  <a:txBody>
                    <a:bodyPr/>
                    <a:lstStyle/>
                    <a:p>
                      <a:pPr algn="ctr"/>
                      <a:r>
                        <a:rPr lang="en-GB" sz="1400" dirty="0">
                          <a:solidFill>
                            <a:schemeClr val="tx1"/>
                          </a:solidFill>
                        </a:rPr>
                        <a:t>AM,FM,PM,PULSE, CHIRP</a:t>
                      </a:r>
                      <a:endParaRPr lang="ru-RU" sz="1400" dirty="0">
                        <a:solidFill>
                          <a:schemeClr val="tx1"/>
                        </a:solidFill>
                      </a:endParaRPr>
                    </a:p>
                  </a:txBody>
                  <a:tcPr marT="41564" marB="41564" anchor="ctr">
                    <a:solidFill>
                      <a:srgbClr val="F0F0F0"/>
                    </a:solidFill>
                  </a:tcPr>
                </a:tc>
                <a:tc>
                  <a:txBody>
                    <a:bodyPr/>
                    <a:lstStyle/>
                    <a:p>
                      <a:pPr algn="ctr"/>
                      <a:r>
                        <a:rPr lang="en-GB" sz="1400" dirty="0">
                          <a:solidFill>
                            <a:schemeClr val="tx1"/>
                          </a:solidFill>
                        </a:rPr>
                        <a:t>AM,FM,PM,PULSE</a:t>
                      </a:r>
                      <a:endParaRPr lang="ru-RU" sz="1400" dirty="0">
                        <a:solidFill>
                          <a:schemeClr val="accent6">
                            <a:lumMod val="75000"/>
                          </a:schemeClr>
                        </a:solidFill>
                      </a:endParaRPr>
                    </a:p>
                  </a:txBody>
                  <a:tcPr marT="41564" marB="41564" anchor="ctr">
                    <a:solidFill>
                      <a:srgbClr val="F0F0F0"/>
                    </a:solidFill>
                  </a:tcPr>
                </a:tc>
                <a:tc>
                  <a:txBody>
                    <a:bodyPr/>
                    <a:lstStyle/>
                    <a:p>
                      <a:pPr algn="ctr"/>
                      <a:r>
                        <a:rPr lang="en-GB" sz="1400" dirty="0">
                          <a:solidFill>
                            <a:schemeClr val="tx1"/>
                          </a:solidFill>
                        </a:rPr>
                        <a:t>AM,FM,PM,PULSE</a:t>
                      </a:r>
                      <a:endParaRPr lang="ru-RU" sz="1400" dirty="0">
                        <a:solidFill>
                          <a:srgbClr val="FF0000"/>
                        </a:solidFill>
                      </a:endParaRPr>
                    </a:p>
                  </a:txBody>
                  <a:tcPr marT="41564" marB="41564" anchor="ctr">
                    <a:solidFill>
                      <a:srgbClr val="F0F0F0"/>
                    </a:solidFill>
                  </a:tcPr>
                </a:tc>
                <a:tc>
                  <a:txBody>
                    <a:bodyPr/>
                    <a:lstStyle/>
                    <a:p>
                      <a:pPr algn="ctr"/>
                      <a:r>
                        <a:rPr lang="en-GB" sz="1400" dirty="0">
                          <a:solidFill>
                            <a:schemeClr val="tx1"/>
                          </a:solidFill>
                        </a:rPr>
                        <a:t>AM,FM,PM,PULSE</a:t>
                      </a:r>
                      <a:endParaRPr lang="ru-RU" sz="1400" dirty="0">
                        <a:solidFill>
                          <a:srgbClr val="FF0000"/>
                        </a:solidFill>
                      </a:endParaRPr>
                    </a:p>
                  </a:txBody>
                  <a:tcPr marT="41564" marB="41564" anchor="ctr">
                    <a:solidFill>
                      <a:srgbClr val="F0F0F0"/>
                    </a:solidFill>
                  </a:tcPr>
                </a:tc>
                <a:extLst>
                  <a:ext uri="{0D108BD9-81ED-4DB2-BD59-A6C34878D82A}">
                    <a16:rowId xmlns:a16="http://schemas.microsoft.com/office/drawing/2014/main" val="488032646"/>
                  </a:ext>
                </a:extLst>
              </a:tr>
            </a:tbl>
          </a:graphicData>
        </a:graphic>
      </p:graphicFrame>
      <p:pic>
        <p:nvPicPr>
          <p:cNvPr id="5" name="Рисунок 10">
            <a:extLst>
              <a:ext uri="{FF2B5EF4-FFF2-40B4-BE49-F238E27FC236}">
                <a16:creationId xmlns:a16="http://schemas.microsoft.com/office/drawing/2014/main" id="{B532D45C-74E0-12D9-712B-61D8F58BFFB1}"/>
              </a:ext>
            </a:extLst>
          </p:cNvPr>
          <p:cNvPicPr>
            <a:picLocks noChangeAspect="1"/>
          </p:cNvPicPr>
          <p:nvPr/>
        </p:nvPicPr>
        <p:blipFill rotWithShape="1">
          <a:blip r:embed="rId2">
            <a:extLst>
              <a:ext uri="{28A0092B-C50C-407E-A947-70E740481C1C}">
                <a14:useLocalDpi xmlns:a14="http://schemas.microsoft.com/office/drawing/2010/main" val="0"/>
              </a:ext>
            </a:extLst>
          </a:blip>
          <a:srcRect b="23265"/>
          <a:stretch/>
        </p:blipFill>
        <p:spPr>
          <a:xfrm>
            <a:off x="3281980" y="85533"/>
            <a:ext cx="1393350" cy="1069195"/>
          </a:xfrm>
          <a:prstGeom prst="rect">
            <a:avLst/>
          </a:prstGeom>
        </p:spPr>
      </p:pic>
      <p:pic>
        <p:nvPicPr>
          <p:cNvPr id="6" name="Рисунок 3">
            <a:extLst>
              <a:ext uri="{FF2B5EF4-FFF2-40B4-BE49-F238E27FC236}">
                <a16:creationId xmlns:a16="http://schemas.microsoft.com/office/drawing/2014/main" id="{24293E23-637D-2B21-D4E7-A8EEB34A4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685" y="179250"/>
            <a:ext cx="3239984" cy="1069195"/>
          </a:xfrm>
          <a:prstGeom prst="rect">
            <a:avLst/>
          </a:prstGeom>
        </p:spPr>
      </p:pic>
    </p:spTree>
    <p:extLst>
      <p:ext uri="{BB962C8B-B14F-4D97-AF65-F5344CB8AC3E}">
        <p14:creationId xmlns:p14="http://schemas.microsoft.com/office/powerpoint/2010/main" val="408567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9">
            <a:extLst>
              <a:ext uri="{FF2B5EF4-FFF2-40B4-BE49-F238E27FC236}">
                <a16:creationId xmlns:a16="http://schemas.microsoft.com/office/drawing/2014/main" id="{52629579-CB31-CF03-253A-7F63A262D3A6}"/>
              </a:ext>
            </a:extLst>
          </p:cNvPr>
          <p:cNvGraphicFramePr>
            <a:graphicFrameLocks noGrp="1"/>
          </p:cNvGraphicFramePr>
          <p:nvPr>
            <p:extLst>
              <p:ext uri="{D42A27DB-BD31-4B8C-83A1-F6EECF244321}">
                <p14:modId xmlns:p14="http://schemas.microsoft.com/office/powerpoint/2010/main" val="3779612657"/>
              </p:ext>
            </p:extLst>
          </p:nvPr>
        </p:nvGraphicFramePr>
        <p:xfrm>
          <a:off x="878687" y="1438414"/>
          <a:ext cx="10456145" cy="4344323"/>
        </p:xfrm>
        <a:graphic>
          <a:graphicData uri="http://schemas.openxmlformats.org/drawingml/2006/table">
            <a:tbl>
              <a:tblPr firstRow="1" bandRow="1">
                <a:tableStyleId>{F5AB1C69-6EDB-4FF4-983F-18BD219EF322}</a:tableStyleId>
              </a:tblPr>
              <a:tblGrid>
                <a:gridCol w="2091229">
                  <a:extLst>
                    <a:ext uri="{9D8B030D-6E8A-4147-A177-3AD203B41FA5}">
                      <a16:colId xmlns:a16="http://schemas.microsoft.com/office/drawing/2014/main" val="3094587307"/>
                    </a:ext>
                  </a:extLst>
                </a:gridCol>
                <a:gridCol w="2091229">
                  <a:extLst>
                    <a:ext uri="{9D8B030D-6E8A-4147-A177-3AD203B41FA5}">
                      <a16:colId xmlns:a16="http://schemas.microsoft.com/office/drawing/2014/main" val="189697681"/>
                    </a:ext>
                  </a:extLst>
                </a:gridCol>
                <a:gridCol w="2091229">
                  <a:extLst>
                    <a:ext uri="{9D8B030D-6E8A-4147-A177-3AD203B41FA5}">
                      <a16:colId xmlns:a16="http://schemas.microsoft.com/office/drawing/2014/main" val="1037060302"/>
                    </a:ext>
                  </a:extLst>
                </a:gridCol>
                <a:gridCol w="2091229">
                  <a:extLst>
                    <a:ext uri="{9D8B030D-6E8A-4147-A177-3AD203B41FA5}">
                      <a16:colId xmlns:a16="http://schemas.microsoft.com/office/drawing/2014/main" val="1880154651"/>
                    </a:ext>
                  </a:extLst>
                </a:gridCol>
                <a:gridCol w="2091229">
                  <a:extLst>
                    <a:ext uri="{9D8B030D-6E8A-4147-A177-3AD203B41FA5}">
                      <a16:colId xmlns:a16="http://schemas.microsoft.com/office/drawing/2014/main" val="1487919626"/>
                    </a:ext>
                  </a:extLst>
                </a:gridCol>
              </a:tblGrid>
              <a:tr h="361137">
                <a:tc>
                  <a:txBody>
                    <a:bodyPr/>
                    <a:lstStyle/>
                    <a:p>
                      <a:pPr algn="l">
                        <a:spcBef>
                          <a:spcPts val="600"/>
                        </a:spcBef>
                      </a:pPr>
                      <a:r>
                        <a:rPr lang="en-US" sz="1400" dirty="0">
                          <a:solidFill>
                            <a:schemeClr val="bg1"/>
                          </a:solidFill>
                        </a:rPr>
                        <a:t>Model</a:t>
                      </a:r>
                      <a:endParaRPr lang="ru-RU" sz="1400" dirty="0">
                        <a:solidFill>
                          <a:schemeClr val="bg1"/>
                        </a:solidFill>
                      </a:endParaRPr>
                    </a:p>
                  </a:txBody>
                  <a:tcPr marT="41564" marB="41564" anchor="ctr"/>
                </a:tc>
                <a:tc>
                  <a:txBody>
                    <a:bodyPr/>
                    <a:lstStyle/>
                    <a:p>
                      <a:pPr algn="ctr"/>
                      <a:r>
                        <a:rPr lang="en-US" sz="1400" dirty="0"/>
                        <a:t>APVSG4,6</a:t>
                      </a:r>
                      <a:endParaRPr lang="ru-RU" sz="1400" dirty="0"/>
                    </a:p>
                  </a:txBody>
                  <a:tcPr marT="41564" marB="41564" anchor="ctr"/>
                </a:tc>
                <a:tc>
                  <a:txBody>
                    <a:bodyPr/>
                    <a:lstStyle/>
                    <a:p>
                      <a:pPr algn="ctr"/>
                      <a:r>
                        <a:rPr lang="en-GB" sz="1400" dirty="0"/>
                        <a:t>N5182B</a:t>
                      </a:r>
                      <a:endParaRPr lang="ru-RU" sz="1400" dirty="0"/>
                    </a:p>
                  </a:txBody>
                  <a:tcPr marT="41564" marB="41564" anchor="ctr"/>
                </a:tc>
                <a:tc>
                  <a:txBody>
                    <a:bodyPr/>
                    <a:lstStyle/>
                    <a:p>
                      <a:pPr algn="ctr"/>
                      <a:r>
                        <a:rPr lang="en-US" sz="1400" dirty="0"/>
                        <a:t>N5172B</a:t>
                      </a:r>
                      <a:endParaRPr lang="ru-RU" sz="1400" dirty="0"/>
                    </a:p>
                  </a:txBody>
                  <a:tcPr marT="41564" marB="41564" anchor="ctr"/>
                </a:tc>
                <a:tc>
                  <a:txBody>
                    <a:bodyPr/>
                    <a:lstStyle/>
                    <a:p>
                      <a:pPr algn="ctr"/>
                      <a:r>
                        <a:rPr lang="en-US" sz="1400" dirty="0">
                          <a:solidFill>
                            <a:schemeClr val="bg1"/>
                          </a:solidFill>
                        </a:rPr>
                        <a:t>N5166B</a:t>
                      </a:r>
                      <a:endParaRPr lang="ru-RU" sz="1400" dirty="0">
                        <a:solidFill>
                          <a:schemeClr val="bg1"/>
                        </a:solidFill>
                      </a:endParaRPr>
                    </a:p>
                  </a:txBody>
                  <a:tcPr marT="41564" marB="41564" anchor="ctr"/>
                </a:tc>
                <a:extLst>
                  <a:ext uri="{0D108BD9-81ED-4DB2-BD59-A6C34878D82A}">
                    <a16:rowId xmlns:a16="http://schemas.microsoft.com/office/drawing/2014/main" val="2892669600"/>
                  </a:ext>
                </a:extLst>
              </a:tr>
              <a:tr h="704420">
                <a:tc>
                  <a:txBody>
                    <a:bodyPr/>
                    <a:lstStyle/>
                    <a:p>
                      <a:r>
                        <a:rPr lang="en-GB" sz="1400" b="1" dirty="0"/>
                        <a:t>Pulse modulation</a:t>
                      </a:r>
                    </a:p>
                    <a:p>
                      <a:r>
                        <a:rPr lang="en-GB" sz="1400" b="1" dirty="0" err="1"/>
                        <a:t>Min.width</a:t>
                      </a:r>
                      <a:r>
                        <a:rPr lang="en-GB" sz="1400" b="1" dirty="0"/>
                        <a:t>/ Rise time</a:t>
                      </a:r>
                      <a:endParaRPr lang="ru-RU" sz="1400" b="1" dirty="0"/>
                    </a:p>
                  </a:txBody>
                  <a:tcPr marT="41564" marB="41564" anchor="ctr"/>
                </a:tc>
                <a:tc>
                  <a:txBody>
                    <a:bodyPr/>
                    <a:lstStyle/>
                    <a:p>
                      <a:pPr algn="ctr"/>
                      <a:r>
                        <a:rPr lang="en-US" sz="1400" dirty="0"/>
                        <a:t>0-10 ns| 5 ns typ.</a:t>
                      </a:r>
                      <a:endParaRPr lang="ru-RU" sz="1400" dirty="0"/>
                    </a:p>
                  </a:txBody>
                  <a:tcPr marT="41564" marB="41564" anchor="ctr">
                    <a:solidFill>
                      <a:srgbClr val="92D050"/>
                    </a:solidFill>
                  </a:tcPr>
                </a:tc>
                <a:tc>
                  <a:txBody>
                    <a:bodyPr/>
                    <a:lstStyle/>
                    <a:p>
                      <a:pPr algn="ctr"/>
                      <a:r>
                        <a:rPr lang="en-GB" sz="1400" dirty="0"/>
                        <a:t>20 ns/ 7 ns</a:t>
                      </a:r>
                      <a:endParaRPr lang="ru-RU" sz="1400" dirty="0"/>
                    </a:p>
                  </a:txBody>
                  <a:tcPr marT="41564" marB="41564" anchor="ctr">
                    <a:solidFill>
                      <a:srgbClr val="F0F0F0"/>
                    </a:solidFill>
                  </a:tcPr>
                </a:tc>
                <a:tc>
                  <a:txBody>
                    <a:bodyPr/>
                    <a:lstStyle/>
                    <a:p>
                      <a:pPr algn="ctr"/>
                      <a:r>
                        <a:rPr lang="en-GB" sz="1400" dirty="0"/>
                        <a:t>20 ns/ 7 ns</a:t>
                      </a:r>
                      <a:endParaRPr lang="ru-RU" sz="1400" dirty="0"/>
                    </a:p>
                  </a:txBody>
                  <a:tcPr marT="41564" marB="41564" anchor="ctr">
                    <a:solidFill>
                      <a:srgbClr val="F0F0F0"/>
                    </a:solidFill>
                  </a:tcPr>
                </a:tc>
                <a:tc>
                  <a:txBody>
                    <a:bodyPr/>
                    <a:lstStyle/>
                    <a:p>
                      <a:pPr algn="ctr"/>
                      <a:r>
                        <a:rPr lang="en-GB" sz="1400" dirty="0"/>
                        <a:t>20 ns/ 7 ns</a:t>
                      </a:r>
                      <a:endParaRPr lang="ru-RU" sz="1400" dirty="0"/>
                    </a:p>
                  </a:txBody>
                  <a:tcPr marT="41564" marB="41564" anchor="ctr">
                    <a:solidFill>
                      <a:srgbClr val="F0F0F0"/>
                    </a:solidFill>
                  </a:tcPr>
                </a:tc>
                <a:extLst>
                  <a:ext uri="{0D108BD9-81ED-4DB2-BD59-A6C34878D82A}">
                    <a16:rowId xmlns:a16="http://schemas.microsoft.com/office/drawing/2014/main" val="2794925081"/>
                  </a:ext>
                </a:extLst>
              </a:tr>
              <a:tr h="668871">
                <a:tc>
                  <a:txBody>
                    <a:bodyPr/>
                    <a:lstStyle/>
                    <a:p>
                      <a:r>
                        <a:rPr lang="en-GB" sz="1400" b="1" dirty="0"/>
                        <a:t>Minimum pulse width with ALC on</a:t>
                      </a:r>
                      <a:endParaRPr lang="ru-RU" sz="1400" b="1" dirty="0"/>
                    </a:p>
                  </a:txBody>
                  <a:tcPr marT="41564" marB="41564" anchor="ctr"/>
                </a:tc>
                <a:tc>
                  <a:txBody>
                    <a:bodyPr/>
                    <a:lstStyle/>
                    <a:p>
                      <a:pPr algn="ctr"/>
                      <a:r>
                        <a:rPr lang="en-US" sz="1400" dirty="0">
                          <a:solidFill>
                            <a:schemeClr val="tx1"/>
                          </a:solidFill>
                        </a:rPr>
                        <a:t>&lt;10 ns</a:t>
                      </a:r>
                      <a:endParaRPr lang="ru-RU" sz="1400" dirty="0">
                        <a:solidFill>
                          <a:schemeClr val="tx1"/>
                        </a:solidFill>
                      </a:endParaRPr>
                    </a:p>
                  </a:txBody>
                  <a:tcPr marT="41564" marB="41564" anchor="ctr">
                    <a:solidFill>
                      <a:srgbClr val="92D050"/>
                    </a:solidFill>
                  </a:tcPr>
                </a:tc>
                <a:tc>
                  <a:txBody>
                    <a:bodyPr/>
                    <a:lstStyle/>
                    <a:p>
                      <a:pPr algn="ctr"/>
                      <a:r>
                        <a:rPr lang="en-GB" sz="1400" dirty="0">
                          <a:solidFill>
                            <a:schemeClr val="tx1"/>
                          </a:solidFill>
                        </a:rPr>
                        <a:t>2 µs</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2 µs</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2 µs</a:t>
                      </a:r>
                      <a:endParaRPr lang="ru-RU" sz="1400" dirty="0">
                        <a:solidFill>
                          <a:schemeClr val="tx1"/>
                        </a:solidFill>
                      </a:endParaRPr>
                    </a:p>
                  </a:txBody>
                  <a:tcPr marT="41564" marB="41564" anchor="ctr">
                    <a:solidFill>
                      <a:srgbClr val="FFD3D3"/>
                    </a:solidFill>
                  </a:tcPr>
                </a:tc>
                <a:extLst>
                  <a:ext uri="{0D108BD9-81ED-4DB2-BD59-A6C34878D82A}">
                    <a16:rowId xmlns:a16="http://schemas.microsoft.com/office/drawing/2014/main" val="1775067706"/>
                  </a:ext>
                </a:extLst>
              </a:tr>
              <a:tr h="302456">
                <a:tc gridSpan="5">
                  <a:txBody>
                    <a:bodyPr/>
                    <a:lstStyle/>
                    <a:p>
                      <a:pPr algn="ctr"/>
                      <a:r>
                        <a:rPr lang="en-GB" sz="2000" b="0" dirty="0"/>
                        <a:t>IQ MODULATOR PARAMETERS</a:t>
                      </a:r>
                      <a:endParaRPr lang="ru-RU" sz="2000" b="0" dirty="0"/>
                    </a:p>
                  </a:txBody>
                  <a:tcPr marT="41564" marB="41564" anchor="ctr"/>
                </a:tc>
                <a:tc hMerge="1">
                  <a:txBody>
                    <a:bodyPr/>
                    <a:lstStyle/>
                    <a:p>
                      <a:pPr algn="ctr"/>
                      <a:endParaRPr lang="ru-RU" sz="1400" dirty="0"/>
                    </a:p>
                  </a:txBody>
                  <a:tcPr marT="41564" marB="41564" anchor="ctr">
                    <a:solidFill>
                      <a:srgbClr val="F0F0F0"/>
                    </a:solidFill>
                  </a:tcPr>
                </a:tc>
                <a:tc hMerge="1">
                  <a:txBody>
                    <a:bodyPr/>
                    <a:lstStyle/>
                    <a:p>
                      <a:pPr algn="ctr"/>
                      <a:endParaRPr lang="ru-RU" sz="1400" dirty="0">
                        <a:solidFill>
                          <a:schemeClr val="tx1"/>
                        </a:solidFill>
                      </a:endParaRPr>
                    </a:p>
                  </a:txBody>
                  <a:tcPr marT="41564" marB="41564" anchor="ctr">
                    <a:solidFill>
                      <a:srgbClr val="F0F0F0"/>
                    </a:solidFill>
                  </a:tcPr>
                </a:tc>
                <a:tc hMerge="1">
                  <a:txBody>
                    <a:bodyPr/>
                    <a:lstStyle/>
                    <a:p>
                      <a:pPr algn="ctr"/>
                      <a:endParaRPr lang="ru-RU" sz="1400" dirty="0">
                        <a:solidFill>
                          <a:schemeClr val="tx1"/>
                        </a:solidFill>
                      </a:endParaRPr>
                    </a:p>
                  </a:txBody>
                  <a:tcPr marT="41564" marB="41564" anchor="ctr">
                    <a:solidFill>
                      <a:srgbClr val="F0F0F0"/>
                    </a:solidFill>
                  </a:tcPr>
                </a:tc>
                <a:tc hMerge="1">
                  <a:txBody>
                    <a:bodyPr/>
                    <a:lstStyle/>
                    <a:p>
                      <a:pPr algn="ctr"/>
                      <a:endParaRPr lang="ru-RU" sz="1400" dirty="0">
                        <a:solidFill>
                          <a:schemeClr val="tx1"/>
                        </a:solidFill>
                      </a:endParaRPr>
                    </a:p>
                  </a:txBody>
                  <a:tcPr marT="41564" marB="41564" anchor="ctr">
                    <a:solidFill>
                      <a:srgbClr val="F0F0F0"/>
                    </a:solidFill>
                  </a:tcPr>
                </a:tc>
                <a:extLst>
                  <a:ext uri="{0D108BD9-81ED-4DB2-BD59-A6C34878D82A}">
                    <a16:rowId xmlns:a16="http://schemas.microsoft.com/office/drawing/2014/main" val="530910205"/>
                  </a:ext>
                </a:extLst>
              </a:tr>
              <a:tr h="481057">
                <a:tc>
                  <a:txBody>
                    <a:bodyPr/>
                    <a:lstStyle/>
                    <a:p>
                      <a:r>
                        <a:rPr lang="en-GB" sz="1400" b="1" dirty="0"/>
                        <a:t>Bandwidth, IQ</a:t>
                      </a:r>
                      <a:endParaRPr lang="ru-RU" sz="1400" b="1" dirty="0"/>
                    </a:p>
                  </a:txBody>
                  <a:tcPr marT="41564" marB="41564" anchor="ctr"/>
                </a:tc>
                <a:tc>
                  <a:txBody>
                    <a:bodyPr/>
                    <a:lstStyle/>
                    <a:p>
                      <a:pPr algn="ctr"/>
                      <a:r>
                        <a:rPr lang="en-US" sz="1400" dirty="0"/>
                        <a:t>400 MHz</a:t>
                      </a:r>
                      <a:endParaRPr lang="ru-RU" sz="1400" dirty="0"/>
                    </a:p>
                  </a:txBody>
                  <a:tcPr marT="41564" marB="41564" anchor="ctr">
                    <a:solidFill>
                      <a:srgbClr val="92D050"/>
                    </a:solidFill>
                  </a:tcPr>
                </a:tc>
                <a:tc>
                  <a:txBody>
                    <a:bodyPr/>
                    <a:lstStyle/>
                    <a:p>
                      <a:pPr algn="ctr"/>
                      <a:r>
                        <a:rPr lang="en-GB" sz="1400" dirty="0"/>
                        <a:t>200 MHz</a:t>
                      </a:r>
                      <a:endParaRPr lang="ru-RU" sz="1400" dirty="0"/>
                    </a:p>
                  </a:txBody>
                  <a:tcPr marT="41564" marB="41564" anchor="ctr">
                    <a:solidFill>
                      <a:srgbClr val="FFD3D3"/>
                    </a:solidFill>
                  </a:tcPr>
                </a:tc>
                <a:tc>
                  <a:txBody>
                    <a:bodyPr/>
                    <a:lstStyle/>
                    <a:p>
                      <a:pPr algn="ctr"/>
                      <a:r>
                        <a:rPr lang="en-GB" sz="1400" dirty="0"/>
                        <a:t>200 MHz</a:t>
                      </a:r>
                      <a:endParaRPr lang="ru-RU" sz="1400" dirty="0"/>
                    </a:p>
                  </a:txBody>
                  <a:tcPr marT="41564" marB="41564" anchor="ctr">
                    <a:solidFill>
                      <a:srgbClr val="FF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200 MHz</a:t>
                      </a:r>
                      <a:endParaRPr lang="ru-RU" sz="1400" dirty="0"/>
                    </a:p>
                    <a:p>
                      <a:pPr algn="ctr"/>
                      <a:endParaRPr lang="ru-RU" sz="1400" dirty="0">
                        <a:solidFill>
                          <a:schemeClr val="tx1"/>
                        </a:solidFill>
                      </a:endParaRPr>
                    </a:p>
                  </a:txBody>
                  <a:tcPr marT="41564" marB="41564" anchor="ctr">
                    <a:solidFill>
                      <a:srgbClr val="FFD3D3"/>
                    </a:solidFill>
                  </a:tcPr>
                </a:tc>
                <a:extLst>
                  <a:ext uri="{0D108BD9-81ED-4DB2-BD59-A6C34878D82A}">
                    <a16:rowId xmlns:a16="http://schemas.microsoft.com/office/drawing/2014/main" val="2967445100"/>
                  </a:ext>
                </a:extLst>
              </a:tr>
              <a:tr h="507854">
                <a:tc>
                  <a:txBody>
                    <a:bodyPr/>
                    <a:lstStyle/>
                    <a:p>
                      <a:r>
                        <a:rPr lang="en-GB" sz="1400" b="1" dirty="0"/>
                        <a:t>Frequency response</a:t>
                      </a:r>
                      <a:endParaRPr lang="ru-RU" sz="1400" b="1" dirty="0"/>
                    </a:p>
                  </a:txBody>
                  <a:tcPr marT="41564" marB="41564" anchor="ctr"/>
                </a:tc>
                <a:tc>
                  <a:txBody>
                    <a:bodyPr/>
                    <a:lstStyle/>
                    <a:p>
                      <a:pPr algn="ctr"/>
                      <a:r>
                        <a:rPr lang="en-US" sz="1400" dirty="0">
                          <a:solidFill>
                            <a:schemeClr val="tx1"/>
                          </a:solidFill>
                        </a:rPr>
                        <a:t>&lt;± 1,0 dB </a:t>
                      </a:r>
                      <a:r>
                        <a:rPr lang="en-US" sz="1400" dirty="0" err="1">
                          <a:solidFill>
                            <a:schemeClr val="tx1"/>
                          </a:solidFill>
                        </a:rPr>
                        <a:t>typ</a:t>
                      </a:r>
                      <a:endParaRPr lang="ru-RU" sz="1400" dirty="0">
                        <a:solidFill>
                          <a:schemeClr val="tx1"/>
                        </a:solidFill>
                      </a:endParaRPr>
                    </a:p>
                  </a:txBody>
                  <a:tcPr marT="41564" marB="41564" anchor="ctr">
                    <a:solidFill>
                      <a:srgbClr val="FF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 0.2 dB (160 MHz)</a:t>
                      </a:r>
                      <a:endParaRPr lang="ru-RU" sz="1400" dirty="0">
                        <a:solidFill>
                          <a:schemeClr val="accent6">
                            <a:lumMod val="75000"/>
                          </a:schemeClr>
                        </a:solidFill>
                      </a:endParaRPr>
                    </a:p>
                  </a:txBody>
                  <a:tcPr marT="41564" marB="41564"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 0.2 dB (160 MHz)</a:t>
                      </a:r>
                      <a:endParaRPr lang="ru-RU" sz="1400" dirty="0">
                        <a:solidFill>
                          <a:schemeClr val="accent6">
                            <a:lumMod val="75000"/>
                          </a:schemeClr>
                        </a:solidFill>
                      </a:endParaRPr>
                    </a:p>
                  </a:txBody>
                  <a:tcPr marT="41564" marB="41564" anchor="ctr">
                    <a:solidFill>
                      <a:srgbClr val="92D050"/>
                    </a:solidFill>
                  </a:tcPr>
                </a:tc>
                <a:tc>
                  <a:txBody>
                    <a:bodyPr/>
                    <a:lstStyle/>
                    <a:p>
                      <a:pPr algn="ctr"/>
                      <a:r>
                        <a:rPr lang="en-US" sz="1400" dirty="0">
                          <a:solidFill>
                            <a:schemeClr val="tx1"/>
                          </a:solidFill>
                        </a:rPr>
                        <a:t>± 0.2 dB (160 MHz</a:t>
                      </a:r>
                      <a:endParaRPr lang="ru-RU" sz="1400" dirty="0">
                        <a:solidFill>
                          <a:srgbClr val="FF0000"/>
                        </a:solidFill>
                      </a:endParaRPr>
                    </a:p>
                  </a:txBody>
                  <a:tcPr marT="41564" marB="41564" anchor="ctr">
                    <a:solidFill>
                      <a:srgbClr val="92D050"/>
                    </a:solidFill>
                  </a:tcPr>
                </a:tc>
                <a:extLst>
                  <a:ext uri="{0D108BD9-81ED-4DB2-BD59-A6C34878D82A}">
                    <a16:rowId xmlns:a16="http://schemas.microsoft.com/office/drawing/2014/main" val="4015320707"/>
                  </a:ext>
                </a:extLst>
              </a:tr>
              <a:tr h="481057">
                <a:tc>
                  <a:txBody>
                    <a:bodyPr/>
                    <a:lstStyle/>
                    <a:p>
                      <a:r>
                        <a:rPr lang="en-GB" sz="1400" b="1" dirty="0"/>
                        <a:t>Carrier Leakage</a:t>
                      </a:r>
                      <a:endParaRPr lang="ru-RU" sz="1400" b="1" dirty="0"/>
                    </a:p>
                  </a:txBody>
                  <a:tcPr marT="41564" marB="41564" anchor="ctr"/>
                </a:tc>
                <a:tc>
                  <a:txBody>
                    <a:bodyPr/>
                    <a:lstStyle/>
                    <a:p>
                      <a:pPr algn="ctr"/>
                      <a:r>
                        <a:rPr lang="en-US" sz="1400" dirty="0">
                          <a:solidFill>
                            <a:schemeClr val="tx1"/>
                          </a:solidFill>
                        </a:rPr>
                        <a:t>-90 </a:t>
                      </a:r>
                      <a:r>
                        <a:rPr lang="en-US" sz="1400" dirty="0" err="1">
                          <a:solidFill>
                            <a:schemeClr val="tx1"/>
                          </a:solidFill>
                        </a:rPr>
                        <a:t>typ</a:t>
                      </a:r>
                      <a:r>
                        <a:rPr lang="en-US" sz="1400" dirty="0">
                          <a:solidFill>
                            <a:schemeClr val="tx1"/>
                          </a:solidFill>
                        </a:rPr>
                        <a:t>, -70 </a:t>
                      </a:r>
                      <a:r>
                        <a:rPr lang="en-US" sz="1400" dirty="0" err="1">
                          <a:solidFill>
                            <a:schemeClr val="tx1"/>
                          </a:solidFill>
                        </a:rPr>
                        <a:t>dBc</a:t>
                      </a:r>
                      <a:endParaRPr lang="ru-RU" sz="1400" dirty="0">
                        <a:solidFill>
                          <a:schemeClr val="tx1"/>
                        </a:solidFill>
                      </a:endParaRPr>
                    </a:p>
                  </a:txBody>
                  <a:tcPr marT="41564" marB="41564" anchor="ctr">
                    <a:solidFill>
                      <a:srgbClr val="92D050"/>
                    </a:solidFill>
                  </a:tcPr>
                </a:tc>
                <a:tc>
                  <a:txBody>
                    <a:bodyPr/>
                    <a:lstStyle/>
                    <a:p>
                      <a:pPr algn="ctr"/>
                      <a:r>
                        <a:rPr lang="en-GB" sz="1400" dirty="0">
                          <a:solidFill>
                            <a:schemeClr val="tx1"/>
                          </a:solidFill>
                        </a:rPr>
                        <a:t>Non specified</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Non specified</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Non specified</a:t>
                      </a:r>
                      <a:endParaRPr lang="ru-RU" sz="1400" dirty="0">
                        <a:solidFill>
                          <a:schemeClr val="tx1"/>
                        </a:solidFill>
                      </a:endParaRPr>
                    </a:p>
                  </a:txBody>
                  <a:tcPr marT="41564" marB="41564" anchor="ctr">
                    <a:solidFill>
                      <a:srgbClr val="FFD3D3"/>
                    </a:solidFill>
                  </a:tcPr>
                </a:tc>
                <a:extLst>
                  <a:ext uri="{0D108BD9-81ED-4DB2-BD59-A6C34878D82A}">
                    <a16:rowId xmlns:a16="http://schemas.microsoft.com/office/drawing/2014/main" val="1015177285"/>
                  </a:ext>
                </a:extLst>
              </a:tr>
              <a:tr h="517163">
                <a:tc>
                  <a:txBody>
                    <a:bodyPr/>
                    <a:lstStyle/>
                    <a:p>
                      <a:r>
                        <a:rPr lang="en-GB" sz="1400" b="1" dirty="0"/>
                        <a:t>Suppression of Image sideband in modulation bandwidth</a:t>
                      </a:r>
                      <a:endParaRPr lang="ru-RU" sz="1400" b="1" dirty="0"/>
                    </a:p>
                  </a:txBody>
                  <a:tcPr marT="41564" marB="41564" anchor="ctr"/>
                </a:tc>
                <a:tc>
                  <a:txBody>
                    <a:bodyPr/>
                    <a:lstStyle/>
                    <a:p>
                      <a:pPr algn="ctr"/>
                      <a:r>
                        <a:rPr lang="en-US" sz="1400" dirty="0">
                          <a:solidFill>
                            <a:schemeClr val="tx1"/>
                          </a:solidFill>
                        </a:rPr>
                        <a:t>-85 </a:t>
                      </a:r>
                      <a:r>
                        <a:rPr lang="en-US" sz="1400" dirty="0" err="1">
                          <a:solidFill>
                            <a:schemeClr val="tx1"/>
                          </a:solidFill>
                        </a:rPr>
                        <a:t>typ</a:t>
                      </a:r>
                      <a:r>
                        <a:rPr lang="en-US" sz="1400" dirty="0">
                          <a:solidFill>
                            <a:schemeClr val="tx1"/>
                          </a:solidFill>
                        </a:rPr>
                        <a:t>, -65 </a:t>
                      </a:r>
                      <a:r>
                        <a:rPr lang="en-US" sz="1400" dirty="0" err="1">
                          <a:solidFill>
                            <a:schemeClr val="tx1"/>
                          </a:solidFill>
                        </a:rPr>
                        <a:t>dBc</a:t>
                      </a:r>
                      <a:endParaRPr lang="ru-RU" sz="1400" dirty="0">
                        <a:solidFill>
                          <a:schemeClr val="tx1"/>
                        </a:solidFill>
                      </a:endParaRPr>
                    </a:p>
                  </a:txBody>
                  <a:tcPr marT="41564" marB="41564"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Non specified</a:t>
                      </a:r>
                      <a:endParaRPr lang="ru-RU" sz="1400" dirty="0">
                        <a:solidFill>
                          <a:schemeClr val="tx1"/>
                        </a:solidFill>
                      </a:endParaRPr>
                    </a:p>
                    <a:p>
                      <a:pPr algn="ctr"/>
                      <a:endParaRPr lang="ru-RU" sz="1400" dirty="0">
                        <a:solidFill>
                          <a:schemeClr val="tx1"/>
                        </a:solidFill>
                      </a:endParaRPr>
                    </a:p>
                  </a:txBody>
                  <a:tcPr marT="41564" marB="41564" anchor="ctr">
                    <a:solidFill>
                      <a:srgbClr val="FF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Non specified</a:t>
                      </a:r>
                      <a:endParaRPr lang="ru-RU" sz="1400" dirty="0">
                        <a:solidFill>
                          <a:schemeClr val="tx1"/>
                        </a:solidFill>
                      </a:endParaRPr>
                    </a:p>
                  </a:txBody>
                  <a:tcPr marT="41564" marB="41564" anchor="ctr">
                    <a:solidFill>
                      <a:srgbClr val="FF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Non specified</a:t>
                      </a:r>
                      <a:endParaRPr lang="ru-RU" sz="1400" dirty="0">
                        <a:solidFill>
                          <a:schemeClr val="tx1"/>
                        </a:solidFill>
                      </a:endParaRPr>
                    </a:p>
                  </a:txBody>
                  <a:tcPr marT="41564" marB="41564" anchor="ctr">
                    <a:solidFill>
                      <a:srgbClr val="FFD3D3"/>
                    </a:solidFill>
                  </a:tcPr>
                </a:tc>
                <a:extLst>
                  <a:ext uri="{0D108BD9-81ED-4DB2-BD59-A6C34878D82A}">
                    <a16:rowId xmlns:a16="http://schemas.microsoft.com/office/drawing/2014/main" val="488032646"/>
                  </a:ext>
                </a:extLst>
              </a:tr>
            </a:tbl>
          </a:graphicData>
        </a:graphic>
      </p:graphicFrame>
      <p:pic>
        <p:nvPicPr>
          <p:cNvPr id="5" name="Рисунок 10">
            <a:extLst>
              <a:ext uri="{FF2B5EF4-FFF2-40B4-BE49-F238E27FC236}">
                <a16:creationId xmlns:a16="http://schemas.microsoft.com/office/drawing/2014/main" id="{52485EDC-75B0-D0D0-AAE1-4103E7063B8B}"/>
              </a:ext>
            </a:extLst>
          </p:cNvPr>
          <p:cNvPicPr>
            <a:picLocks noChangeAspect="1"/>
          </p:cNvPicPr>
          <p:nvPr/>
        </p:nvPicPr>
        <p:blipFill rotWithShape="1">
          <a:blip r:embed="rId2">
            <a:extLst>
              <a:ext uri="{28A0092B-C50C-407E-A947-70E740481C1C}">
                <a14:useLocalDpi xmlns:a14="http://schemas.microsoft.com/office/drawing/2010/main" val="0"/>
              </a:ext>
            </a:extLst>
          </a:blip>
          <a:srcRect b="23265"/>
          <a:stretch/>
        </p:blipFill>
        <p:spPr>
          <a:xfrm>
            <a:off x="3281980" y="85533"/>
            <a:ext cx="1393350" cy="1069195"/>
          </a:xfrm>
          <a:prstGeom prst="rect">
            <a:avLst/>
          </a:prstGeom>
        </p:spPr>
      </p:pic>
      <p:pic>
        <p:nvPicPr>
          <p:cNvPr id="6" name="Рисунок 3">
            <a:extLst>
              <a:ext uri="{FF2B5EF4-FFF2-40B4-BE49-F238E27FC236}">
                <a16:creationId xmlns:a16="http://schemas.microsoft.com/office/drawing/2014/main" id="{C645B926-2AFF-DB42-D7D0-66BF1ACAE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685" y="179250"/>
            <a:ext cx="3239984" cy="1069195"/>
          </a:xfrm>
          <a:prstGeom prst="rect">
            <a:avLst/>
          </a:prstGeom>
        </p:spPr>
      </p:pic>
    </p:spTree>
    <p:extLst>
      <p:ext uri="{BB962C8B-B14F-4D97-AF65-F5344CB8AC3E}">
        <p14:creationId xmlns:p14="http://schemas.microsoft.com/office/powerpoint/2010/main" val="117026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9">
            <a:extLst>
              <a:ext uri="{FF2B5EF4-FFF2-40B4-BE49-F238E27FC236}">
                <a16:creationId xmlns:a16="http://schemas.microsoft.com/office/drawing/2014/main" id="{52629579-CB31-CF03-253A-7F63A262D3A6}"/>
              </a:ext>
            </a:extLst>
          </p:cNvPr>
          <p:cNvGraphicFramePr>
            <a:graphicFrameLocks noGrp="1"/>
          </p:cNvGraphicFramePr>
          <p:nvPr>
            <p:extLst>
              <p:ext uri="{D42A27DB-BD31-4B8C-83A1-F6EECF244321}">
                <p14:modId xmlns:p14="http://schemas.microsoft.com/office/powerpoint/2010/main" val="399706273"/>
              </p:ext>
            </p:extLst>
          </p:nvPr>
        </p:nvGraphicFramePr>
        <p:xfrm>
          <a:off x="884955" y="1269278"/>
          <a:ext cx="10456145" cy="5341442"/>
        </p:xfrm>
        <a:graphic>
          <a:graphicData uri="http://schemas.openxmlformats.org/drawingml/2006/table">
            <a:tbl>
              <a:tblPr firstRow="1" bandRow="1">
                <a:tableStyleId>{F5AB1C69-6EDB-4FF4-983F-18BD219EF322}</a:tableStyleId>
              </a:tblPr>
              <a:tblGrid>
                <a:gridCol w="2091229">
                  <a:extLst>
                    <a:ext uri="{9D8B030D-6E8A-4147-A177-3AD203B41FA5}">
                      <a16:colId xmlns:a16="http://schemas.microsoft.com/office/drawing/2014/main" val="3094587307"/>
                    </a:ext>
                  </a:extLst>
                </a:gridCol>
                <a:gridCol w="2091229">
                  <a:extLst>
                    <a:ext uri="{9D8B030D-6E8A-4147-A177-3AD203B41FA5}">
                      <a16:colId xmlns:a16="http://schemas.microsoft.com/office/drawing/2014/main" val="189697681"/>
                    </a:ext>
                  </a:extLst>
                </a:gridCol>
                <a:gridCol w="2091229">
                  <a:extLst>
                    <a:ext uri="{9D8B030D-6E8A-4147-A177-3AD203B41FA5}">
                      <a16:colId xmlns:a16="http://schemas.microsoft.com/office/drawing/2014/main" val="1037060302"/>
                    </a:ext>
                  </a:extLst>
                </a:gridCol>
                <a:gridCol w="2091229">
                  <a:extLst>
                    <a:ext uri="{9D8B030D-6E8A-4147-A177-3AD203B41FA5}">
                      <a16:colId xmlns:a16="http://schemas.microsoft.com/office/drawing/2014/main" val="1880154651"/>
                    </a:ext>
                  </a:extLst>
                </a:gridCol>
                <a:gridCol w="2091229">
                  <a:extLst>
                    <a:ext uri="{9D8B030D-6E8A-4147-A177-3AD203B41FA5}">
                      <a16:colId xmlns:a16="http://schemas.microsoft.com/office/drawing/2014/main" val="1487919626"/>
                    </a:ext>
                  </a:extLst>
                </a:gridCol>
              </a:tblGrid>
              <a:tr h="361137">
                <a:tc>
                  <a:txBody>
                    <a:bodyPr/>
                    <a:lstStyle/>
                    <a:p>
                      <a:pPr algn="l">
                        <a:spcBef>
                          <a:spcPts val="600"/>
                        </a:spcBef>
                      </a:pPr>
                      <a:r>
                        <a:rPr lang="en-US" sz="1400" dirty="0">
                          <a:solidFill>
                            <a:schemeClr val="bg1"/>
                          </a:solidFill>
                        </a:rPr>
                        <a:t>Model</a:t>
                      </a:r>
                      <a:endParaRPr lang="ru-RU" sz="1400" dirty="0">
                        <a:solidFill>
                          <a:schemeClr val="bg1"/>
                        </a:solidFill>
                      </a:endParaRPr>
                    </a:p>
                  </a:txBody>
                  <a:tcPr marT="41564" marB="41564" anchor="ctr"/>
                </a:tc>
                <a:tc>
                  <a:txBody>
                    <a:bodyPr/>
                    <a:lstStyle/>
                    <a:p>
                      <a:pPr algn="ctr"/>
                      <a:r>
                        <a:rPr lang="en-US" sz="1400" dirty="0"/>
                        <a:t>APVSG4,6</a:t>
                      </a:r>
                      <a:endParaRPr lang="ru-RU" sz="1400" dirty="0"/>
                    </a:p>
                  </a:txBody>
                  <a:tcPr marT="41564" marB="41564" anchor="ctr"/>
                </a:tc>
                <a:tc>
                  <a:txBody>
                    <a:bodyPr/>
                    <a:lstStyle/>
                    <a:p>
                      <a:pPr algn="ctr"/>
                      <a:r>
                        <a:rPr lang="en-GB" sz="1400" dirty="0"/>
                        <a:t>N5182B</a:t>
                      </a:r>
                      <a:endParaRPr lang="ru-RU" sz="1400" dirty="0"/>
                    </a:p>
                  </a:txBody>
                  <a:tcPr marT="41564" marB="41564" anchor="ctr"/>
                </a:tc>
                <a:tc>
                  <a:txBody>
                    <a:bodyPr/>
                    <a:lstStyle/>
                    <a:p>
                      <a:pPr algn="ctr"/>
                      <a:r>
                        <a:rPr lang="en-US" sz="1400" dirty="0"/>
                        <a:t>N5172B</a:t>
                      </a:r>
                      <a:endParaRPr lang="ru-RU" sz="1400" dirty="0"/>
                    </a:p>
                  </a:txBody>
                  <a:tcPr marT="41564" marB="41564" anchor="ctr"/>
                </a:tc>
                <a:tc>
                  <a:txBody>
                    <a:bodyPr/>
                    <a:lstStyle/>
                    <a:p>
                      <a:pPr algn="ctr"/>
                      <a:r>
                        <a:rPr lang="en-US" sz="1400" dirty="0">
                          <a:solidFill>
                            <a:schemeClr val="bg1"/>
                          </a:solidFill>
                        </a:rPr>
                        <a:t>N5166B</a:t>
                      </a:r>
                      <a:endParaRPr lang="ru-RU" sz="1400" dirty="0">
                        <a:solidFill>
                          <a:schemeClr val="bg1"/>
                        </a:solidFill>
                      </a:endParaRPr>
                    </a:p>
                  </a:txBody>
                  <a:tcPr marT="41564" marB="41564" anchor="ctr"/>
                </a:tc>
                <a:extLst>
                  <a:ext uri="{0D108BD9-81ED-4DB2-BD59-A6C34878D82A}">
                    <a16:rowId xmlns:a16="http://schemas.microsoft.com/office/drawing/2014/main" val="2892669600"/>
                  </a:ext>
                </a:extLst>
              </a:tr>
              <a:tr h="243013">
                <a:tc gridSpan="5">
                  <a:txBody>
                    <a:bodyPr/>
                    <a:lstStyle/>
                    <a:p>
                      <a:pPr marL="0" algn="ctr" defTabSz="914400" rtl="0" eaLnBrk="1" latinLnBrk="0" hangingPunct="1"/>
                      <a:r>
                        <a:rPr lang="en-GB" sz="2000" b="0" kern="1200" dirty="0">
                          <a:solidFill>
                            <a:schemeClr val="dk1"/>
                          </a:solidFill>
                          <a:latin typeface="+mn-lt"/>
                          <a:ea typeface="+mn-ea"/>
                          <a:cs typeface="+mn-cs"/>
                        </a:rPr>
                        <a:t>BASEBAND GENERATOR</a:t>
                      </a:r>
                      <a:endParaRPr lang="ru-RU" sz="2000" b="0" kern="1200" dirty="0">
                        <a:solidFill>
                          <a:schemeClr val="dk1"/>
                        </a:solidFill>
                        <a:latin typeface="+mn-lt"/>
                        <a:ea typeface="+mn-ea"/>
                        <a:cs typeface="+mn-cs"/>
                      </a:endParaRPr>
                    </a:p>
                  </a:txBody>
                  <a:tcPr marT="41564" marB="41564" anchor="ctr"/>
                </a:tc>
                <a:tc hMerge="1">
                  <a:txBody>
                    <a:bodyPr/>
                    <a:lstStyle/>
                    <a:p>
                      <a:pPr algn="ctr"/>
                      <a:endParaRPr lang="ru-RU" sz="1400" dirty="0"/>
                    </a:p>
                  </a:txBody>
                  <a:tcPr marT="41564" marB="41564" anchor="ctr">
                    <a:solidFill>
                      <a:srgbClr val="F0F0F0"/>
                    </a:solidFill>
                  </a:tcPr>
                </a:tc>
                <a:tc hMerge="1">
                  <a:txBody>
                    <a:bodyPr/>
                    <a:lstStyle/>
                    <a:p>
                      <a:pPr algn="ctr"/>
                      <a:endParaRPr lang="ru-RU" sz="1400" dirty="0"/>
                    </a:p>
                  </a:txBody>
                  <a:tcPr marT="41564" marB="41564" anchor="ctr">
                    <a:solidFill>
                      <a:srgbClr val="F0F0F0"/>
                    </a:solidFill>
                  </a:tcPr>
                </a:tc>
                <a:tc hMerge="1">
                  <a:txBody>
                    <a:bodyPr/>
                    <a:lstStyle/>
                    <a:p>
                      <a:pPr algn="ctr"/>
                      <a:endParaRPr lang="ru-RU" sz="1400" dirty="0"/>
                    </a:p>
                  </a:txBody>
                  <a:tcPr marT="41564" marB="41564" anchor="ctr">
                    <a:solidFill>
                      <a:srgbClr val="F0F0F0"/>
                    </a:solidFill>
                  </a:tcPr>
                </a:tc>
                <a:tc hMerge="1">
                  <a:txBody>
                    <a:bodyPr/>
                    <a:lstStyle/>
                    <a:p>
                      <a:pPr algn="ctr"/>
                      <a:endParaRPr lang="ru-RU" sz="1400" dirty="0"/>
                    </a:p>
                  </a:txBody>
                  <a:tcPr marT="41564" marB="41564" anchor="ctr">
                    <a:solidFill>
                      <a:srgbClr val="F0F0F0"/>
                    </a:solidFill>
                  </a:tcPr>
                </a:tc>
                <a:extLst>
                  <a:ext uri="{0D108BD9-81ED-4DB2-BD59-A6C34878D82A}">
                    <a16:rowId xmlns:a16="http://schemas.microsoft.com/office/drawing/2014/main" val="2794925081"/>
                  </a:ext>
                </a:extLst>
              </a:tr>
              <a:tr h="668871">
                <a:tc>
                  <a:txBody>
                    <a:bodyPr/>
                    <a:lstStyle/>
                    <a:p>
                      <a:pPr algn="ctr"/>
                      <a:r>
                        <a:rPr lang="en-GB" sz="1400" b="0" dirty="0"/>
                        <a:t>Bandwidth</a:t>
                      </a:r>
                      <a:endParaRPr lang="ru-RU" sz="1400" b="0" dirty="0"/>
                    </a:p>
                  </a:txBody>
                  <a:tcPr marT="41564" marB="41564" anchor="ctr"/>
                </a:tc>
                <a:tc>
                  <a:txBody>
                    <a:bodyPr/>
                    <a:lstStyle/>
                    <a:p>
                      <a:pPr algn="ctr"/>
                      <a:r>
                        <a:rPr lang="en-US" sz="1400" dirty="0">
                          <a:solidFill>
                            <a:schemeClr val="tx1"/>
                          </a:solidFill>
                        </a:rPr>
                        <a:t>400 MHz</a:t>
                      </a:r>
                      <a:endParaRPr lang="ru-RU" sz="1400" dirty="0">
                        <a:solidFill>
                          <a:schemeClr val="tx1"/>
                        </a:solidFill>
                      </a:endParaRPr>
                    </a:p>
                  </a:txBody>
                  <a:tcPr marT="41564" marB="41564" anchor="ctr">
                    <a:solidFill>
                      <a:srgbClr val="92D050"/>
                    </a:solidFill>
                  </a:tcPr>
                </a:tc>
                <a:tc>
                  <a:txBody>
                    <a:bodyPr/>
                    <a:lstStyle/>
                    <a:p>
                      <a:pPr algn="ctr"/>
                      <a:r>
                        <a:rPr lang="en-GB" sz="1400" dirty="0">
                          <a:solidFill>
                            <a:schemeClr val="tx1"/>
                          </a:solidFill>
                        </a:rPr>
                        <a:t>80 MHz option 656</a:t>
                      </a:r>
                      <a:br>
                        <a:rPr lang="en-GB" sz="1400" dirty="0">
                          <a:solidFill>
                            <a:schemeClr val="tx1"/>
                          </a:solidFill>
                        </a:rPr>
                      </a:br>
                      <a:r>
                        <a:rPr lang="en-GB" sz="1400" dirty="0">
                          <a:solidFill>
                            <a:schemeClr val="tx1"/>
                          </a:solidFill>
                        </a:rPr>
                        <a:t>160 MHz option 656-657</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80 MHz option 656</a:t>
                      </a:r>
                      <a:br>
                        <a:rPr lang="en-GB" sz="1400" dirty="0">
                          <a:solidFill>
                            <a:schemeClr val="tx1"/>
                          </a:solidFill>
                        </a:rPr>
                      </a:br>
                      <a:r>
                        <a:rPr lang="en-GB" sz="1400" dirty="0">
                          <a:solidFill>
                            <a:schemeClr val="tx1"/>
                          </a:solidFill>
                        </a:rPr>
                        <a:t>160 MHz option 656-657</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60 MHz option 653</a:t>
                      </a:r>
                    </a:p>
                    <a:p>
                      <a:pPr algn="ctr"/>
                      <a:r>
                        <a:rPr lang="en-GB" sz="1400" dirty="0">
                          <a:solidFill>
                            <a:schemeClr val="tx1"/>
                          </a:solidFill>
                        </a:rPr>
                        <a:t>120 MHz option 653+655</a:t>
                      </a:r>
                      <a:endParaRPr lang="ru-RU" sz="1400" dirty="0">
                        <a:solidFill>
                          <a:schemeClr val="tx1"/>
                        </a:solidFill>
                      </a:endParaRPr>
                    </a:p>
                  </a:txBody>
                  <a:tcPr marT="41564" marB="41564" anchor="ctr">
                    <a:solidFill>
                      <a:srgbClr val="FFD3D3"/>
                    </a:solidFill>
                  </a:tcPr>
                </a:tc>
                <a:extLst>
                  <a:ext uri="{0D108BD9-81ED-4DB2-BD59-A6C34878D82A}">
                    <a16:rowId xmlns:a16="http://schemas.microsoft.com/office/drawing/2014/main" val="1775067706"/>
                  </a:ext>
                </a:extLst>
              </a:tr>
              <a:tr h="689850">
                <a:tc>
                  <a:txBody>
                    <a:bodyPr/>
                    <a:lstStyle/>
                    <a:p>
                      <a:pPr marL="0" algn="ctr" defTabSz="914400" rtl="0" eaLnBrk="1" latinLnBrk="0" hangingPunct="1"/>
                      <a:r>
                        <a:rPr lang="en-GB" sz="1400" b="0" kern="1200" dirty="0">
                          <a:solidFill>
                            <a:schemeClr val="dk1"/>
                          </a:solidFill>
                          <a:latin typeface="+mn-lt"/>
                          <a:ea typeface="+mn-ea"/>
                          <a:cs typeface="+mn-cs"/>
                        </a:rPr>
                        <a:t>Sample-rate</a:t>
                      </a:r>
                      <a:endParaRPr lang="ru-RU" sz="1400" b="0" kern="1200" dirty="0">
                        <a:solidFill>
                          <a:schemeClr val="dk1"/>
                        </a:solidFill>
                        <a:latin typeface="+mn-lt"/>
                        <a:ea typeface="+mn-ea"/>
                        <a:cs typeface="+mn-cs"/>
                      </a:endParaRPr>
                    </a:p>
                  </a:txBody>
                  <a:tcPr marT="41564" marB="41564" anchor="ctr"/>
                </a:tc>
                <a:tc>
                  <a:txBody>
                    <a:bodyPr/>
                    <a:lstStyle/>
                    <a:p>
                      <a:pPr marL="0" algn="ctr" defTabSz="914400" rtl="0" eaLnBrk="1" latinLnBrk="0" hangingPunct="1"/>
                      <a:r>
                        <a:rPr lang="en-US" sz="1400" kern="1200" dirty="0">
                          <a:solidFill>
                            <a:schemeClr val="tx1"/>
                          </a:solidFill>
                          <a:latin typeface="+mn-lt"/>
                          <a:ea typeface="+mn-ea"/>
                          <a:cs typeface="+mn-cs"/>
                        </a:rPr>
                        <a:t>500 MHz</a:t>
                      </a:r>
                      <a:endParaRPr lang="ru-RU" sz="1400" kern="1200" dirty="0">
                        <a:solidFill>
                          <a:schemeClr val="tx1"/>
                        </a:solidFill>
                        <a:latin typeface="+mn-lt"/>
                        <a:ea typeface="+mn-ea"/>
                        <a:cs typeface="+mn-cs"/>
                      </a:endParaRPr>
                    </a:p>
                  </a:txBody>
                  <a:tcPr marT="41564" marB="41564" anchor="ctr">
                    <a:solidFill>
                      <a:srgbClr val="92D050"/>
                    </a:solidFill>
                  </a:tcPr>
                </a:tc>
                <a:tc>
                  <a:txBody>
                    <a:bodyPr/>
                    <a:lstStyle/>
                    <a:p>
                      <a:pPr marL="0" algn="ctr" defTabSz="914400" rtl="0" eaLnBrk="1" latinLnBrk="0" hangingPunct="1"/>
                      <a:r>
                        <a:rPr lang="en-GB" sz="1400" kern="1200" dirty="0">
                          <a:solidFill>
                            <a:schemeClr val="tx1"/>
                          </a:solidFill>
                          <a:latin typeface="+mn-lt"/>
                          <a:ea typeface="+mn-ea"/>
                          <a:cs typeface="+mn-cs"/>
                        </a:rPr>
                        <a:t>100 MHz option 656</a:t>
                      </a:r>
                    </a:p>
                    <a:p>
                      <a:pPr marL="0" algn="ctr" defTabSz="914400" rtl="0" eaLnBrk="1" latinLnBrk="0" hangingPunct="1"/>
                      <a:r>
                        <a:rPr lang="en-GB" sz="1400" kern="1200" dirty="0">
                          <a:solidFill>
                            <a:schemeClr val="tx1"/>
                          </a:solidFill>
                          <a:latin typeface="+mn-lt"/>
                          <a:ea typeface="+mn-ea"/>
                          <a:cs typeface="+mn-cs"/>
                        </a:rPr>
                        <a:t>200 MHz option 657</a:t>
                      </a:r>
                      <a:endParaRPr lang="ru-RU" sz="1400" kern="1200" dirty="0">
                        <a:solidFill>
                          <a:schemeClr val="tx1"/>
                        </a:solidFill>
                        <a:latin typeface="+mn-lt"/>
                        <a:ea typeface="+mn-ea"/>
                        <a:cs typeface="+mn-cs"/>
                      </a:endParaRPr>
                    </a:p>
                  </a:txBody>
                  <a:tcPr marT="41564" marB="41564" anchor="ctr"/>
                </a:tc>
                <a:tc>
                  <a:txBody>
                    <a:bodyPr/>
                    <a:lstStyle/>
                    <a:p>
                      <a:pPr marL="0" algn="ctr" defTabSz="914400" rtl="0" eaLnBrk="1" latinLnBrk="0" hangingPunct="1"/>
                      <a:r>
                        <a:rPr lang="en-GB" sz="1400" kern="1200" dirty="0">
                          <a:solidFill>
                            <a:schemeClr val="tx1"/>
                          </a:solidFill>
                          <a:latin typeface="+mn-lt"/>
                          <a:ea typeface="+mn-ea"/>
                          <a:cs typeface="+mn-cs"/>
                        </a:rPr>
                        <a:t>100 MHz option 656</a:t>
                      </a:r>
                    </a:p>
                    <a:p>
                      <a:pPr marL="0" algn="ctr" defTabSz="914400" rtl="0" eaLnBrk="1" latinLnBrk="0" hangingPunct="1"/>
                      <a:r>
                        <a:rPr lang="en-GB" sz="1400" kern="1200" dirty="0">
                          <a:solidFill>
                            <a:schemeClr val="tx1"/>
                          </a:solidFill>
                          <a:latin typeface="+mn-lt"/>
                          <a:ea typeface="+mn-ea"/>
                          <a:cs typeface="+mn-cs"/>
                        </a:rPr>
                        <a:t>200 MHz option 657</a:t>
                      </a:r>
                      <a:endParaRPr lang="ru-RU" sz="1400" kern="1200" dirty="0">
                        <a:solidFill>
                          <a:schemeClr val="tx1"/>
                        </a:solidFill>
                        <a:latin typeface="+mn-lt"/>
                        <a:ea typeface="+mn-ea"/>
                        <a:cs typeface="+mn-cs"/>
                      </a:endParaRPr>
                    </a:p>
                  </a:txBody>
                  <a:tcPr marT="41564" marB="41564" anchor="ctr"/>
                </a:tc>
                <a:tc>
                  <a:txBody>
                    <a:bodyPr/>
                    <a:lstStyle/>
                    <a:p>
                      <a:pPr marL="0" algn="ctr" defTabSz="914400" rtl="0" eaLnBrk="1" latinLnBrk="0" hangingPunct="1"/>
                      <a:r>
                        <a:rPr lang="en-GB" sz="1400" kern="1200" dirty="0">
                          <a:solidFill>
                            <a:schemeClr val="tx1"/>
                          </a:solidFill>
                          <a:latin typeface="+mn-lt"/>
                          <a:ea typeface="+mn-ea"/>
                          <a:cs typeface="+mn-cs"/>
                        </a:rPr>
                        <a:t>75 MHz</a:t>
                      </a:r>
                    </a:p>
                    <a:p>
                      <a:pPr marL="0" algn="ctr" defTabSz="914400" rtl="0" eaLnBrk="1" latinLnBrk="0" hangingPunct="1"/>
                      <a:r>
                        <a:rPr lang="en-GB" sz="1400" kern="1200" dirty="0">
                          <a:solidFill>
                            <a:schemeClr val="tx1"/>
                          </a:solidFill>
                          <a:latin typeface="+mn-lt"/>
                          <a:ea typeface="+mn-ea"/>
                          <a:cs typeface="+mn-cs"/>
                        </a:rPr>
                        <a:t>150 MHz</a:t>
                      </a:r>
                      <a:endParaRPr lang="ru-RU" sz="1400" kern="1200" dirty="0">
                        <a:solidFill>
                          <a:schemeClr val="tx1"/>
                        </a:solidFill>
                        <a:latin typeface="+mn-lt"/>
                        <a:ea typeface="+mn-ea"/>
                        <a:cs typeface="+mn-cs"/>
                      </a:endParaRPr>
                    </a:p>
                  </a:txBody>
                  <a:tcPr marT="41564" marB="41564" anchor="ctr"/>
                </a:tc>
                <a:extLst>
                  <a:ext uri="{0D108BD9-81ED-4DB2-BD59-A6C34878D82A}">
                    <a16:rowId xmlns:a16="http://schemas.microsoft.com/office/drawing/2014/main" val="530910205"/>
                  </a:ext>
                </a:extLst>
              </a:tr>
              <a:tr h="507854">
                <a:tc>
                  <a:txBody>
                    <a:bodyPr/>
                    <a:lstStyle/>
                    <a:p>
                      <a:pPr marL="0" algn="ctr" defTabSz="914400" rtl="0" eaLnBrk="1" latinLnBrk="0" hangingPunct="1"/>
                      <a:r>
                        <a:rPr lang="en-GB" sz="1400" b="0" kern="1200" dirty="0">
                          <a:solidFill>
                            <a:schemeClr val="dk1"/>
                          </a:solidFill>
                          <a:latin typeface="+mn-lt"/>
                          <a:ea typeface="+mn-ea"/>
                          <a:cs typeface="+mn-cs"/>
                        </a:rPr>
                        <a:t>Memory of BB Generator (Playback)</a:t>
                      </a:r>
                      <a:endParaRPr lang="ru-RU" sz="1400" b="0" kern="1200" dirty="0">
                        <a:solidFill>
                          <a:schemeClr val="dk1"/>
                        </a:solidFill>
                        <a:latin typeface="+mn-lt"/>
                        <a:ea typeface="+mn-ea"/>
                        <a:cs typeface="+mn-cs"/>
                      </a:endParaRPr>
                    </a:p>
                  </a:txBody>
                  <a:tcPr marT="41564" marB="41564" anchor="ctr"/>
                </a:tc>
                <a:tc>
                  <a:txBody>
                    <a:bodyPr/>
                    <a:lstStyle/>
                    <a:p>
                      <a:pPr algn="ctr"/>
                      <a:r>
                        <a:rPr lang="en-US" sz="1400" dirty="0">
                          <a:solidFill>
                            <a:schemeClr val="tx1"/>
                          </a:solidFill>
                        </a:rPr>
                        <a:t>512 </a:t>
                      </a:r>
                      <a:r>
                        <a:rPr lang="en-US" sz="1400" dirty="0" err="1">
                          <a:solidFill>
                            <a:schemeClr val="tx1"/>
                          </a:solidFill>
                        </a:rPr>
                        <a:t>MSample</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32 </a:t>
                      </a:r>
                      <a:r>
                        <a:rPr lang="en-GB" sz="1400" dirty="0" err="1">
                          <a:solidFill>
                            <a:schemeClr val="tx1"/>
                          </a:solidFill>
                        </a:rPr>
                        <a:t>MSa</a:t>
                      </a:r>
                      <a:r>
                        <a:rPr lang="en-GB" sz="1400" dirty="0">
                          <a:solidFill>
                            <a:schemeClr val="tx1"/>
                          </a:solidFill>
                        </a:rPr>
                        <a:t>, 512 </a:t>
                      </a:r>
                      <a:r>
                        <a:rPr lang="en-GB" sz="1400" dirty="0" err="1">
                          <a:solidFill>
                            <a:schemeClr val="tx1"/>
                          </a:solidFill>
                        </a:rPr>
                        <a:t>MSa</a:t>
                      </a:r>
                      <a:r>
                        <a:rPr lang="en-GB" sz="1400" dirty="0">
                          <a:solidFill>
                            <a:schemeClr val="tx1"/>
                          </a:solidFill>
                        </a:rPr>
                        <a:t> option 022, 1024 </a:t>
                      </a:r>
                      <a:r>
                        <a:rPr lang="en-GB" sz="1400" dirty="0" err="1">
                          <a:solidFill>
                            <a:schemeClr val="tx1"/>
                          </a:solidFill>
                        </a:rPr>
                        <a:t>MSa</a:t>
                      </a:r>
                      <a:r>
                        <a:rPr lang="en-GB" sz="1400" dirty="0">
                          <a:solidFill>
                            <a:schemeClr val="tx1"/>
                          </a:solidFill>
                        </a:rPr>
                        <a:t> option 023</a:t>
                      </a:r>
                      <a:endParaRPr lang="ru-RU" sz="1400" dirty="0">
                        <a:solidFill>
                          <a:schemeClr val="tx1"/>
                        </a:solidFill>
                      </a:endParaRPr>
                    </a:p>
                  </a:txBody>
                  <a:tcPr marT="41564" marB="41564" anchor="ctr">
                    <a:solidFill>
                      <a:srgbClr val="92D050"/>
                    </a:solidFill>
                  </a:tcPr>
                </a:tc>
                <a:tc>
                  <a:txBody>
                    <a:bodyPr/>
                    <a:lstStyle/>
                    <a:p>
                      <a:pPr algn="ctr"/>
                      <a:r>
                        <a:rPr lang="en-GB" sz="1400" dirty="0">
                          <a:solidFill>
                            <a:schemeClr val="tx1"/>
                          </a:solidFill>
                        </a:rPr>
                        <a:t>32 </a:t>
                      </a:r>
                      <a:r>
                        <a:rPr lang="en-GB" sz="1400" dirty="0" err="1">
                          <a:solidFill>
                            <a:schemeClr val="tx1"/>
                          </a:solidFill>
                        </a:rPr>
                        <a:t>MSa</a:t>
                      </a:r>
                      <a:r>
                        <a:rPr lang="en-GB" sz="1400" dirty="0">
                          <a:solidFill>
                            <a:schemeClr val="tx1"/>
                          </a:solidFill>
                        </a:rPr>
                        <a:t>, 512 </a:t>
                      </a:r>
                      <a:r>
                        <a:rPr lang="en-GB" sz="1400" dirty="0" err="1">
                          <a:solidFill>
                            <a:schemeClr val="tx1"/>
                          </a:solidFill>
                        </a:rPr>
                        <a:t>MSa</a:t>
                      </a:r>
                      <a:r>
                        <a:rPr lang="en-GB" sz="1400" dirty="0">
                          <a:solidFill>
                            <a:schemeClr val="tx1"/>
                          </a:solidFill>
                        </a:rPr>
                        <a:t> option 022, 1024 </a:t>
                      </a:r>
                      <a:r>
                        <a:rPr lang="en-GB" sz="1400" dirty="0" err="1">
                          <a:solidFill>
                            <a:schemeClr val="tx1"/>
                          </a:solidFill>
                        </a:rPr>
                        <a:t>MSa</a:t>
                      </a:r>
                      <a:r>
                        <a:rPr lang="en-GB" sz="1400" dirty="0">
                          <a:solidFill>
                            <a:schemeClr val="tx1"/>
                          </a:solidFill>
                        </a:rPr>
                        <a:t> option 023</a:t>
                      </a:r>
                      <a:endParaRPr lang="ru-RU" sz="1400" dirty="0">
                        <a:solidFill>
                          <a:schemeClr val="tx1"/>
                        </a:solidFill>
                      </a:endParaRPr>
                    </a:p>
                  </a:txBody>
                  <a:tcPr marT="41564" marB="41564" anchor="ctr">
                    <a:solidFill>
                      <a:srgbClr val="92D050"/>
                    </a:solidFill>
                  </a:tcPr>
                </a:tc>
                <a:tc>
                  <a:txBody>
                    <a:bodyPr/>
                    <a:lstStyle/>
                    <a:p>
                      <a:pPr algn="ctr"/>
                      <a:r>
                        <a:rPr lang="en-GB" sz="1400" dirty="0">
                          <a:solidFill>
                            <a:schemeClr val="tx1"/>
                          </a:solidFill>
                        </a:rPr>
                        <a:t>32 </a:t>
                      </a:r>
                      <a:r>
                        <a:rPr lang="en-GB" sz="1400" dirty="0" err="1">
                          <a:solidFill>
                            <a:schemeClr val="tx1"/>
                          </a:solidFill>
                        </a:rPr>
                        <a:t>MSa</a:t>
                      </a:r>
                      <a:r>
                        <a:rPr lang="en-GB" sz="1400" dirty="0">
                          <a:solidFill>
                            <a:schemeClr val="tx1"/>
                          </a:solidFill>
                        </a:rPr>
                        <a:t>, 512 </a:t>
                      </a:r>
                      <a:r>
                        <a:rPr lang="en-GB" sz="1400" dirty="0" err="1">
                          <a:solidFill>
                            <a:schemeClr val="tx1"/>
                          </a:solidFill>
                        </a:rPr>
                        <a:t>MSa</a:t>
                      </a:r>
                      <a:r>
                        <a:rPr lang="en-GB" sz="1400" dirty="0">
                          <a:solidFill>
                            <a:schemeClr val="tx1"/>
                          </a:solidFill>
                        </a:rPr>
                        <a:t> option 022</a:t>
                      </a:r>
                      <a:endParaRPr lang="ru-RU" sz="1400" dirty="0">
                        <a:solidFill>
                          <a:srgbClr val="FF0000"/>
                        </a:solidFill>
                      </a:endParaRPr>
                    </a:p>
                  </a:txBody>
                  <a:tcPr marT="41564" marB="41564" anchor="ctr">
                    <a:solidFill>
                      <a:srgbClr val="FFD3D3"/>
                    </a:solidFill>
                  </a:tcPr>
                </a:tc>
                <a:extLst>
                  <a:ext uri="{0D108BD9-81ED-4DB2-BD59-A6C34878D82A}">
                    <a16:rowId xmlns:a16="http://schemas.microsoft.com/office/drawing/2014/main" val="4015320707"/>
                  </a:ext>
                </a:extLst>
              </a:tr>
              <a:tr h="258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latin typeface="+mn-lt"/>
                          <a:ea typeface="+mn-ea"/>
                          <a:cs typeface="+mn-cs"/>
                        </a:rPr>
                        <a:t>Symbol rate</a:t>
                      </a:r>
                      <a:endParaRPr lang="ru-RU" sz="1400" b="0" kern="1200" dirty="0">
                        <a:solidFill>
                          <a:schemeClr val="dk1"/>
                        </a:solidFill>
                        <a:latin typeface="+mn-lt"/>
                        <a:ea typeface="+mn-ea"/>
                        <a:cs typeface="+mn-cs"/>
                      </a:endParaRPr>
                    </a:p>
                    <a:p>
                      <a:pPr marL="0" algn="ctr" defTabSz="914400" rtl="0" eaLnBrk="1" latinLnBrk="0" hangingPunct="1"/>
                      <a:endParaRPr lang="ru-RU" sz="1400" b="0" kern="1200" dirty="0">
                        <a:solidFill>
                          <a:schemeClr val="dk1"/>
                        </a:solidFill>
                        <a:latin typeface="+mn-lt"/>
                        <a:ea typeface="+mn-ea"/>
                        <a:cs typeface="+mn-cs"/>
                      </a:endParaRPr>
                    </a:p>
                  </a:txBody>
                  <a:tcPr marT="41564" marB="41564" anchor="ctr"/>
                </a:tc>
                <a:tc>
                  <a:txBody>
                    <a:bodyPr/>
                    <a:lstStyle/>
                    <a:p>
                      <a:pPr algn="ctr"/>
                      <a:r>
                        <a:rPr lang="en-US" sz="1400" dirty="0">
                          <a:solidFill>
                            <a:schemeClr val="tx1"/>
                          </a:solidFill>
                        </a:rPr>
                        <a:t>10 s/s to 200 MS/s</a:t>
                      </a:r>
                      <a:endParaRPr lang="ru-RU" sz="1400" dirty="0">
                        <a:solidFill>
                          <a:schemeClr val="tx1"/>
                        </a:solidFill>
                      </a:endParaRPr>
                    </a:p>
                  </a:txBody>
                  <a:tcPr marT="41564" marB="41564" anchor="ctr">
                    <a:solidFill>
                      <a:srgbClr val="92D050"/>
                    </a:solidFill>
                  </a:tcPr>
                </a:tc>
                <a:tc>
                  <a:txBody>
                    <a:bodyPr/>
                    <a:lstStyle/>
                    <a:p>
                      <a:pPr algn="ctr"/>
                      <a:r>
                        <a:rPr lang="en-US" sz="1400" dirty="0">
                          <a:solidFill>
                            <a:schemeClr val="tx1"/>
                          </a:solidFill>
                        </a:rPr>
                        <a:t>50 </a:t>
                      </a:r>
                      <a:r>
                        <a:rPr lang="en-US" sz="1400" dirty="0" err="1">
                          <a:solidFill>
                            <a:schemeClr val="tx1"/>
                          </a:solidFill>
                        </a:rPr>
                        <a:t>Sp</a:t>
                      </a:r>
                      <a:r>
                        <a:rPr lang="en-US" sz="1400" dirty="0">
                          <a:solidFill>
                            <a:schemeClr val="tx1"/>
                          </a:solidFill>
                        </a:rPr>
                        <a:t>/s to 100 MS/s</a:t>
                      </a:r>
                      <a:endParaRPr lang="ru-RU" sz="1400" dirty="0">
                        <a:solidFill>
                          <a:schemeClr val="tx1"/>
                        </a:solidFill>
                      </a:endParaRPr>
                    </a:p>
                  </a:txBody>
                  <a:tcPr marT="41564" marB="41564" anchor="ctr">
                    <a:solidFill>
                      <a:srgbClr val="FFD3D3"/>
                    </a:solidFill>
                  </a:tcPr>
                </a:tc>
                <a:tc>
                  <a:txBody>
                    <a:bodyPr/>
                    <a:lstStyle/>
                    <a:p>
                      <a:pPr algn="ctr"/>
                      <a:r>
                        <a:rPr lang="en-US" sz="1400" dirty="0">
                          <a:solidFill>
                            <a:schemeClr val="tx1"/>
                          </a:solidFill>
                        </a:rPr>
                        <a:t>50 S/s to 100 MS/s</a:t>
                      </a:r>
                      <a:endParaRPr lang="ru-RU" sz="1400" dirty="0">
                        <a:solidFill>
                          <a:schemeClr val="tx1"/>
                        </a:solidFill>
                      </a:endParaRPr>
                    </a:p>
                  </a:txBody>
                  <a:tcPr marT="41564" marB="41564" anchor="ctr">
                    <a:solidFill>
                      <a:srgbClr val="FF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50 S/s to 100 MS/s</a:t>
                      </a:r>
                      <a:endParaRPr lang="ru-RU" sz="1400" dirty="0">
                        <a:solidFill>
                          <a:schemeClr val="tx1"/>
                        </a:solidFill>
                      </a:endParaRPr>
                    </a:p>
                    <a:p>
                      <a:pPr algn="ctr"/>
                      <a:endParaRPr lang="ru-RU" sz="1400" dirty="0">
                        <a:solidFill>
                          <a:srgbClr val="FF0000"/>
                        </a:solidFill>
                      </a:endParaRPr>
                    </a:p>
                  </a:txBody>
                  <a:tcPr marT="41564" marB="41564" anchor="ctr">
                    <a:solidFill>
                      <a:srgbClr val="FFD3D3"/>
                    </a:solidFill>
                  </a:tcPr>
                </a:tc>
                <a:extLst>
                  <a:ext uri="{0D108BD9-81ED-4DB2-BD59-A6C34878D82A}">
                    <a16:rowId xmlns:a16="http://schemas.microsoft.com/office/drawing/2014/main" val="488032646"/>
                  </a:ext>
                </a:extLst>
              </a:tr>
              <a:tr h="0">
                <a:tc>
                  <a:txBody>
                    <a:bodyPr/>
                    <a:lstStyle/>
                    <a:p>
                      <a:pPr marL="0" algn="ctr" defTabSz="914400" rtl="0" eaLnBrk="1" latinLnBrk="0" hangingPunct="1"/>
                      <a:r>
                        <a:rPr lang="en-GB" sz="1400" b="0" kern="1200" dirty="0">
                          <a:solidFill>
                            <a:schemeClr val="dk1"/>
                          </a:solidFill>
                          <a:latin typeface="+mn-lt"/>
                          <a:ea typeface="+mn-ea"/>
                          <a:cs typeface="+mn-cs"/>
                        </a:rPr>
                        <a:t>EVM 16QAM</a:t>
                      </a:r>
                    </a:p>
                    <a:p>
                      <a:pPr marL="0" algn="ctr" defTabSz="914400" rtl="0" eaLnBrk="1" latinLnBrk="0" hangingPunct="1"/>
                      <a:r>
                        <a:rPr lang="en-GB" sz="1400" b="0" kern="1200" dirty="0">
                          <a:solidFill>
                            <a:schemeClr val="dk1"/>
                          </a:solidFill>
                          <a:latin typeface="+mn-lt"/>
                          <a:ea typeface="+mn-ea"/>
                          <a:cs typeface="+mn-cs"/>
                        </a:rPr>
                        <a:t>2.5 GHz, 0 dBm</a:t>
                      </a:r>
                      <a:endParaRPr lang="ru-RU" sz="1400" b="0" kern="1200" dirty="0">
                        <a:solidFill>
                          <a:schemeClr val="dk1"/>
                        </a:solidFill>
                        <a:latin typeface="+mn-lt"/>
                        <a:ea typeface="+mn-ea"/>
                        <a:cs typeface="+mn-cs"/>
                      </a:endParaRPr>
                    </a:p>
                  </a:txBody>
                  <a:tcPr marT="41564" marB="41564" anchor="ctr"/>
                </a:tc>
                <a:tc>
                  <a:txBody>
                    <a:bodyPr/>
                    <a:lstStyle/>
                    <a:p>
                      <a:pPr marL="0" algn="ctr" defTabSz="914400" rtl="0" eaLnBrk="1" latinLnBrk="0" hangingPunct="1"/>
                      <a:r>
                        <a:rPr lang="en-GB" sz="1400" b="0" kern="1200" dirty="0">
                          <a:solidFill>
                            <a:schemeClr val="dk1"/>
                          </a:solidFill>
                          <a:latin typeface="+mn-lt"/>
                          <a:ea typeface="+mn-ea"/>
                          <a:cs typeface="+mn-cs"/>
                        </a:rPr>
                        <a:t>0,4% </a:t>
                      </a:r>
                      <a:r>
                        <a:rPr lang="en-GB" sz="1400" b="0" kern="1200" dirty="0" err="1">
                          <a:solidFill>
                            <a:schemeClr val="dk1"/>
                          </a:solidFill>
                          <a:latin typeface="+mn-lt"/>
                          <a:ea typeface="+mn-ea"/>
                          <a:cs typeface="+mn-cs"/>
                        </a:rPr>
                        <a:t>typ</a:t>
                      </a:r>
                      <a:endParaRPr lang="ru-RU" sz="1400" b="0" kern="1200" dirty="0">
                        <a:solidFill>
                          <a:schemeClr val="dk1"/>
                        </a:solidFill>
                        <a:latin typeface="+mn-lt"/>
                        <a:ea typeface="+mn-ea"/>
                        <a:cs typeface="+mn-cs"/>
                      </a:endParaRPr>
                    </a:p>
                  </a:txBody>
                  <a:tcPr marT="41564" marB="41564" anchor="ctr">
                    <a:solidFill>
                      <a:srgbClr val="92D050"/>
                    </a:solidFill>
                  </a:tcPr>
                </a:tc>
                <a:tc>
                  <a:txBody>
                    <a:bodyPr/>
                    <a:lstStyle/>
                    <a:p>
                      <a:pPr marL="0" algn="ctr" defTabSz="914400" rtl="0" eaLnBrk="1" latinLnBrk="0" hangingPunct="1"/>
                      <a:r>
                        <a:rPr lang="en-GB" sz="1400" b="0" kern="1200" dirty="0">
                          <a:solidFill>
                            <a:schemeClr val="dk1"/>
                          </a:solidFill>
                          <a:latin typeface="+mn-lt"/>
                          <a:ea typeface="+mn-ea"/>
                          <a:cs typeface="+mn-cs"/>
                        </a:rPr>
                        <a:t>0,65%</a:t>
                      </a:r>
                      <a:endParaRPr lang="ru-RU" sz="1400" b="0" kern="1200" dirty="0">
                        <a:solidFill>
                          <a:schemeClr val="dk1"/>
                        </a:solidFill>
                        <a:latin typeface="+mn-lt"/>
                        <a:ea typeface="+mn-ea"/>
                        <a:cs typeface="+mn-cs"/>
                      </a:endParaRPr>
                    </a:p>
                  </a:txBody>
                  <a:tcPr marT="41564" marB="41564" anchor="ctr">
                    <a:solidFill>
                      <a:srgbClr val="FF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latin typeface="+mn-lt"/>
                          <a:ea typeface="+mn-ea"/>
                          <a:cs typeface="+mn-cs"/>
                        </a:rPr>
                        <a:t>0,65%</a:t>
                      </a:r>
                      <a:endParaRPr lang="ru-RU" sz="1400" b="0" kern="1200" dirty="0">
                        <a:solidFill>
                          <a:schemeClr val="dk1"/>
                        </a:solidFill>
                        <a:latin typeface="+mn-lt"/>
                        <a:ea typeface="+mn-ea"/>
                        <a:cs typeface="+mn-cs"/>
                      </a:endParaRPr>
                    </a:p>
                  </a:txBody>
                  <a:tcPr marT="41564" marB="41564" anchor="ctr">
                    <a:solidFill>
                      <a:srgbClr val="FF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latin typeface="+mn-lt"/>
                          <a:ea typeface="+mn-ea"/>
                          <a:cs typeface="+mn-cs"/>
                        </a:rPr>
                        <a:t>0,65%</a:t>
                      </a:r>
                      <a:endParaRPr lang="ru-RU" sz="1400" b="0" kern="1200" dirty="0">
                        <a:solidFill>
                          <a:schemeClr val="dk1"/>
                        </a:solidFill>
                        <a:latin typeface="+mn-lt"/>
                        <a:ea typeface="+mn-ea"/>
                        <a:cs typeface="+mn-cs"/>
                      </a:endParaRPr>
                    </a:p>
                  </a:txBody>
                  <a:tcPr marT="41564" marB="41564" anchor="ctr">
                    <a:solidFill>
                      <a:srgbClr val="FFD3D3"/>
                    </a:solidFill>
                  </a:tcPr>
                </a:tc>
                <a:extLst>
                  <a:ext uri="{0D108BD9-81ED-4DB2-BD59-A6C34878D82A}">
                    <a16:rowId xmlns:a16="http://schemas.microsoft.com/office/drawing/2014/main" val="2882252214"/>
                  </a:ext>
                </a:extLst>
              </a:tr>
              <a:tr h="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dk1"/>
                          </a:solidFill>
                          <a:latin typeface="+mn-lt"/>
                          <a:ea typeface="+mn-ea"/>
                          <a:cs typeface="+mn-cs"/>
                        </a:rPr>
                        <a:t>BASEBAND GENERATOR (SEGMENTED MEMORY MODE)</a:t>
                      </a:r>
                      <a:endParaRPr lang="ru-RU" sz="2000" b="0" kern="1200" dirty="0">
                        <a:solidFill>
                          <a:schemeClr val="dk1"/>
                        </a:solidFill>
                        <a:latin typeface="+mn-lt"/>
                        <a:ea typeface="+mn-ea"/>
                        <a:cs typeface="+mn-cs"/>
                      </a:endParaRPr>
                    </a:p>
                  </a:txBody>
                  <a:tcPr marT="41564" marB="41564" anchor="ctr"/>
                </a:tc>
                <a:tc hMerge="1">
                  <a:txBody>
                    <a:bodyPr/>
                    <a:lstStyle/>
                    <a:p>
                      <a:pPr marL="0" algn="ctr" defTabSz="914400" rtl="0" eaLnBrk="1" latinLnBrk="0" hangingPunct="1"/>
                      <a:endParaRPr lang="ru-RU" sz="1400" b="0" kern="1200" dirty="0">
                        <a:solidFill>
                          <a:schemeClr val="dk1"/>
                        </a:solidFill>
                        <a:latin typeface="+mn-lt"/>
                        <a:ea typeface="+mn-ea"/>
                        <a:cs typeface="+mn-cs"/>
                      </a:endParaRPr>
                    </a:p>
                  </a:txBody>
                  <a:tcPr marT="41564" marB="41564" anchor="ctr"/>
                </a:tc>
                <a:tc hMerge="1">
                  <a:txBody>
                    <a:bodyPr/>
                    <a:lstStyle/>
                    <a:p>
                      <a:pPr marL="0" algn="ctr" defTabSz="914400" rtl="0" eaLnBrk="1" latinLnBrk="0" hangingPunct="1"/>
                      <a:endParaRPr lang="ru-RU" sz="1400" b="0" kern="1200" dirty="0">
                        <a:solidFill>
                          <a:schemeClr val="dk1"/>
                        </a:solidFill>
                        <a:latin typeface="+mn-lt"/>
                        <a:ea typeface="+mn-ea"/>
                        <a:cs typeface="+mn-cs"/>
                      </a:endParaRPr>
                    </a:p>
                  </a:txBody>
                  <a:tcPr marT="41564" marB="41564" anchor="ctr"/>
                </a:tc>
                <a:tc hMerge="1">
                  <a:txBody>
                    <a:bodyPr/>
                    <a:lstStyle/>
                    <a:p>
                      <a:pPr marL="0" algn="ctr" defTabSz="914400" rtl="0" eaLnBrk="1" latinLnBrk="0" hangingPunct="1"/>
                      <a:endParaRPr lang="ru-RU" sz="1400" b="0" kern="1200" dirty="0">
                        <a:solidFill>
                          <a:schemeClr val="dk1"/>
                        </a:solidFill>
                        <a:latin typeface="+mn-lt"/>
                        <a:ea typeface="+mn-ea"/>
                        <a:cs typeface="+mn-cs"/>
                      </a:endParaRPr>
                    </a:p>
                  </a:txBody>
                  <a:tcPr marT="41564" marB="41564" anchor="ctr"/>
                </a:tc>
                <a:tc hMerge="1">
                  <a:txBody>
                    <a:bodyPr/>
                    <a:lstStyle/>
                    <a:p>
                      <a:pPr marL="0" algn="ctr" defTabSz="914400" rtl="0" eaLnBrk="1" latinLnBrk="0" hangingPunct="1"/>
                      <a:endParaRPr lang="ru-RU" sz="1400" b="0" kern="1200" dirty="0">
                        <a:solidFill>
                          <a:schemeClr val="dk1"/>
                        </a:solidFill>
                        <a:latin typeface="+mn-lt"/>
                        <a:ea typeface="+mn-ea"/>
                        <a:cs typeface="+mn-cs"/>
                      </a:endParaRPr>
                    </a:p>
                  </a:txBody>
                  <a:tcPr marT="41564" marB="41564" anchor="ctr"/>
                </a:tc>
                <a:extLst>
                  <a:ext uri="{0D108BD9-81ED-4DB2-BD59-A6C34878D82A}">
                    <a16:rowId xmlns:a16="http://schemas.microsoft.com/office/drawing/2014/main" val="3028925896"/>
                  </a:ext>
                </a:extLst>
              </a:tr>
              <a:tr h="197659">
                <a:tc>
                  <a:txBody>
                    <a:bodyPr/>
                    <a:lstStyle/>
                    <a:p>
                      <a:pPr marL="0" algn="ctr" defTabSz="914400" rtl="0" eaLnBrk="1" latinLnBrk="0" hangingPunct="1"/>
                      <a:r>
                        <a:rPr lang="en-GB" sz="1400" b="0" kern="1200" dirty="0">
                          <a:solidFill>
                            <a:schemeClr val="dk1"/>
                          </a:solidFill>
                          <a:latin typeface="+mn-lt"/>
                          <a:ea typeface="+mn-ea"/>
                          <a:cs typeface="+mn-cs"/>
                        </a:rPr>
                        <a:t>Number of segments</a:t>
                      </a:r>
                      <a:endParaRPr lang="ru-RU" sz="1400" b="0" kern="1200" dirty="0">
                        <a:solidFill>
                          <a:schemeClr val="dk1"/>
                        </a:solidFill>
                        <a:latin typeface="+mn-lt"/>
                        <a:ea typeface="+mn-ea"/>
                        <a:cs typeface="+mn-cs"/>
                      </a:endParaRPr>
                    </a:p>
                  </a:txBody>
                  <a:tcPr marT="41564" marB="41564" anchor="ctr"/>
                </a:tc>
                <a:tc>
                  <a:txBody>
                    <a:bodyPr/>
                    <a:lstStyle/>
                    <a:p>
                      <a:pPr marL="0" algn="ctr" defTabSz="914400" rtl="0" eaLnBrk="1" latinLnBrk="0" hangingPunct="1"/>
                      <a:r>
                        <a:rPr lang="en-GB" sz="1400" b="0" kern="1200" dirty="0">
                          <a:solidFill>
                            <a:schemeClr val="dk1"/>
                          </a:solidFill>
                          <a:latin typeface="+mn-lt"/>
                          <a:ea typeface="+mn-ea"/>
                          <a:cs typeface="+mn-cs"/>
                        </a:rPr>
                        <a:t>1 to 65 k</a:t>
                      </a:r>
                      <a:endParaRPr lang="ru-RU" sz="1400" b="0" kern="1200" dirty="0">
                        <a:solidFill>
                          <a:schemeClr val="dk1"/>
                        </a:solidFill>
                        <a:latin typeface="+mn-lt"/>
                        <a:ea typeface="+mn-ea"/>
                        <a:cs typeface="+mn-cs"/>
                      </a:endParaRPr>
                    </a:p>
                  </a:txBody>
                  <a:tcPr marT="41564" marB="41564" anchor="ctr">
                    <a:solidFill>
                      <a:srgbClr val="92D050"/>
                    </a:solidFill>
                  </a:tcPr>
                </a:tc>
                <a:tc>
                  <a:txBody>
                    <a:bodyPr/>
                    <a:lstStyle/>
                    <a:p>
                      <a:pPr marL="0" algn="ctr" defTabSz="914400" rtl="0" eaLnBrk="1" latinLnBrk="0" hangingPunct="1"/>
                      <a:r>
                        <a:rPr lang="en-GB" sz="1400" b="0" kern="1200" dirty="0">
                          <a:solidFill>
                            <a:schemeClr val="dk1"/>
                          </a:solidFill>
                          <a:latin typeface="+mn-lt"/>
                          <a:ea typeface="+mn-ea"/>
                          <a:cs typeface="+mn-cs"/>
                        </a:rPr>
                        <a:t>1 - 8192 </a:t>
                      </a:r>
                      <a:endParaRPr lang="ru-RU" sz="1400" b="0" kern="1200" dirty="0">
                        <a:solidFill>
                          <a:schemeClr val="dk1"/>
                        </a:solidFill>
                        <a:latin typeface="+mn-lt"/>
                        <a:ea typeface="+mn-ea"/>
                        <a:cs typeface="+mn-cs"/>
                      </a:endParaRPr>
                    </a:p>
                  </a:txBody>
                  <a:tcPr marT="41564" marB="41564" anchor="ctr">
                    <a:solidFill>
                      <a:srgbClr val="FFD3D3"/>
                    </a:solidFill>
                  </a:tcPr>
                </a:tc>
                <a:tc>
                  <a:txBody>
                    <a:bodyPr/>
                    <a:lstStyle/>
                    <a:p>
                      <a:pPr marL="0" algn="ctr" defTabSz="914400" rtl="0" eaLnBrk="1" latinLnBrk="0" hangingPunct="1"/>
                      <a:r>
                        <a:rPr lang="en-GB" sz="1400" b="0" kern="1200" dirty="0">
                          <a:solidFill>
                            <a:schemeClr val="dk1"/>
                          </a:solidFill>
                          <a:latin typeface="+mn-lt"/>
                          <a:ea typeface="+mn-ea"/>
                          <a:cs typeface="+mn-cs"/>
                        </a:rPr>
                        <a:t>1 - 8192 </a:t>
                      </a:r>
                      <a:endParaRPr lang="ru-RU" sz="1400" b="0" kern="1200" dirty="0">
                        <a:solidFill>
                          <a:schemeClr val="dk1"/>
                        </a:solidFill>
                        <a:latin typeface="+mn-lt"/>
                        <a:ea typeface="+mn-ea"/>
                        <a:cs typeface="+mn-cs"/>
                      </a:endParaRPr>
                    </a:p>
                  </a:txBody>
                  <a:tcPr marT="41564" marB="41564" anchor="ctr">
                    <a:solidFill>
                      <a:srgbClr val="FFD3D3"/>
                    </a:solidFill>
                  </a:tcPr>
                </a:tc>
                <a:tc>
                  <a:txBody>
                    <a:bodyPr/>
                    <a:lstStyle/>
                    <a:p>
                      <a:pPr marL="0" algn="ctr" defTabSz="914400" rtl="0" eaLnBrk="1" latinLnBrk="0" hangingPunct="1"/>
                      <a:r>
                        <a:rPr lang="ru-RU" sz="1400" b="0" kern="1200" dirty="0">
                          <a:solidFill>
                            <a:schemeClr val="dk1"/>
                          </a:solidFill>
                          <a:latin typeface="+mn-lt"/>
                          <a:ea typeface="+mn-ea"/>
                          <a:cs typeface="+mn-cs"/>
                        </a:rPr>
                        <a:t>8192</a:t>
                      </a:r>
                    </a:p>
                  </a:txBody>
                  <a:tcPr marT="41564" marB="41564" anchor="ctr">
                    <a:solidFill>
                      <a:srgbClr val="FFD3D3"/>
                    </a:solidFill>
                  </a:tcPr>
                </a:tc>
                <a:extLst>
                  <a:ext uri="{0D108BD9-81ED-4DB2-BD59-A6C34878D82A}">
                    <a16:rowId xmlns:a16="http://schemas.microsoft.com/office/drawing/2014/main" val="3748299475"/>
                  </a:ext>
                </a:extLst>
              </a:tr>
              <a:tr h="0">
                <a:tc>
                  <a:txBody>
                    <a:bodyPr/>
                    <a:lstStyle/>
                    <a:p>
                      <a:pPr marL="0" algn="ctr" defTabSz="914400" rtl="0" eaLnBrk="1" latinLnBrk="0" hangingPunct="1"/>
                      <a:r>
                        <a:rPr lang="cs-CZ" sz="1400" dirty="0"/>
                        <a:t>Sequencer Play List Length</a:t>
                      </a:r>
                      <a:endParaRPr lang="ru-RU" sz="1400" b="0" kern="1200" dirty="0">
                        <a:solidFill>
                          <a:schemeClr val="dk1"/>
                        </a:solidFill>
                        <a:latin typeface="+mn-lt"/>
                        <a:ea typeface="+mn-ea"/>
                        <a:cs typeface="+mn-cs"/>
                      </a:endParaRPr>
                    </a:p>
                  </a:txBody>
                  <a:tcPr marT="41564" marB="41564" anchor="ctr"/>
                </a:tc>
                <a:tc>
                  <a:txBody>
                    <a:bodyPr/>
                    <a:lstStyle/>
                    <a:p>
                      <a:pPr marL="0" algn="ctr" defTabSz="914400" rtl="0" eaLnBrk="1" latinLnBrk="0" hangingPunct="1"/>
                      <a:r>
                        <a:rPr lang="en-GB" sz="1400" b="0" kern="1200" dirty="0">
                          <a:solidFill>
                            <a:schemeClr val="dk1"/>
                          </a:solidFill>
                          <a:latin typeface="+mn-lt"/>
                          <a:ea typeface="+mn-ea"/>
                          <a:cs typeface="+mn-cs"/>
                        </a:rPr>
                        <a:t>1 to 2048</a:t>
                      </a:r>
                      <a:endParaRPr lang="ru-RU" sz="1400" b="0" kern="1200" dirty="0">
                        <a:solidFill>
                          <a:schemeClr val="dk1"/>
                        </a:solidFill>
                        <a:latin typeface="+mn-lt"/>
                        <a:ea typeface="+mn-ea"/>
                        <a:cs typeface="+mn-cs"/>
                      </a:endParaRPr>
                    </a:p>
                  </a:txBody>
                  <a:tcPr marT="41564" marB="41564" anchor="ctr">
                    <a:solidFill>
                      <a:srgbClr val="92D050"/>
                    </a:solidFill>
                  </a:tcPr>
                </a:tc>
                <a:tc>
                  <a:txBody>
                    <a:bodyPr/>
                    <a:lstStyle/>
                    <a:p>
                      <a:pPr marL="0" algn="ctr" defTabSz="914400" rtl="0" eaLnBrk="1" latinLnBrk="0" hangingPunct="1"/>
                      <a:r>
                        <a:rPr lang="ru-RU" sz="1400" b="0" kern="1200" dirty="0">
                          <a:solidFill>
                            <a:schemeClr val="dk1"/>
                          </a:solidFill>
                          <a:latin typeface="+mn-lt"/>
                          <a:ea typeface="+mn-ea"/>
                          <a:cs typeface="+mn-cs"/>
                        </a:rPr>
                        <a:t>2000 </a:t>
                      </a:r>
                    </a:p>
                  </a:txBody>
                  <a:tcPr marT="41564" marB="41564" anchor="ctr">
                    <a:solidFill>
                      <a:srgbClr val="FFD3D3"/>
                    </a:solidFill>
                  </a:tcPr>
                </a:tc>
                <a:tc>
                  <a:txBody>
                    <a:bodyPr/>
                    <a:lstStyle/>
                    <a:p>
                      <a:pPr marL="0" algn="ctr" defTabSz="914400" rtl="0" eaLnBrk="1" latinLnBrk="0" hangingPunct="1"/>
                      <a:r>
                        <a:rPr lang="ru-RU" sz="1400" b="0" kern="1200" dirty="0">
                          <a:solidFill>
                            <a:schemeClr val="dk1"/>
                          </a:solidFill>
                          <a:latin typeface="+mn-lt"/>
                          <a:ea typeface="+mn-ea"/>
                          <a:cs typeface="+mn-cs"/>
                        </a:rPr>
                        <a:t>2000 </a:t>
                      </a:r>
                    </a:p>
                  </a:txBody>
                  <a:tcPr marT="41564" marB="41564" anchor="ctr">
                    <a:solidFill>
                      <a:srgbClr val="FF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kern="1200" dirty="0">
                          <a:solidFill>
                            <a:schemeClr val="dk1"/>
                          </a:solidFill>
                          <a:latin typeface="+mn-lt"/>
                          <a:ea typeface="+mn-ea"/>
                          <a:cs typeface="+mn-cs"/>
                        </a:rPr>
                        <a:t>2000 </a:t>
                      </a:r>
                    </a:p>
                    <a:p>
                      <a:pPr marL="0" algn="ctr" defTabSz="914400" rtl="0" eaLnBrk="1" latinLnBrk="0" hangingPunct="1"/>
                      <a:endParaRPr lang="ru-RU" sz="1400" b="0" kern="1200" dirty="0">
                        <a:solidFill>
                          <a:schemeClr val="dk1"/>
                        </a:solidFill>
                        <a:latin typeface="+mn-lt"/>
                        <a:ea typeface="+mn-ea"/>
                        <a:cs typeface="+mn-cs"/>
                      </a:endParaRPr>
                    </a:p>
                  </a:txBody>
                  <a:tcPr marT="41564" marB="41564" anchor="ctr">
                    <a:solidFill>
                      <a:srgbClr val="FFD3D3"/>
                    </a:solidFill>
                  </a:tcPr>
                </a:tc>
                <a:extLst>
                  <a:ext uri="{0D108BD9-81ED-4DB2-BD59-A6C34878D82A}">
                    <a16:rowId xmlns:a16="http://schemas.microsoft.com/office/drawing/2014/main" val="2998272293"/>
                  </a:ext>
                </a:extLst>
              </a:tr>
              <a:tr h="0">
                <a:tc>
                  <a:txBody>
                    <a:bodyPr/>
                    <a:lstStyle/>
                    <a:p>
                      <a:pPr marL="0" algn="ctr" defTabSz="914400" rtl="0" eaLnBrk="1" latinLnBrk="0" hangingPunct="1"/>
                      <a:r>
                        <a:rPr lang="cs-CZ" sz="1400" dirty="0"/>
                        <a:t>Sequence Segment Repetitions</a:t>
                      </a:r>
                      <a:endParaRPr lang="ru-RU" sz="1400" b="0" kern="1200" dirty="0">
                        <a:solidFill>
                          <a:schemeClr val="dk1"/>
                        </a:solidFill>
                        <a:latin typeface="+mn-lt"/>
                        <a:ea typeface="+mn-ea"/>
                        <a:cs typeface="+mn-cs"/>
                      </a:endParaRPr>
                    </a:p>
                  </a:txBody>
                  <a:tcPr marT="41564" marB="41564" anchor="ctr"/>
                </a:tc>
                <a:tc>
                  <a:txBody>
                    <a:bodyPr/>
                    <a:lstStyle/>
                    <a:p>
                      <a:pPr marL="0" algn="ctr" defTabSz="914400" rtl="0" eaLnBrk="1" latinLnBrk="0" hangingPunct="1"/>
                      <a:r>
                        <a:rPr lang="en-GB" sz="1400" b="0" kern="1200" dirty="0">
                          <a:solidFill>
                            <a:schemeClr val="dk1"/>
                          </a:solidFill>
                          <a:latin typeface="+mn-lt"/>
                          <a:ea typeface="+mn-ea"/>
                          <a:cs typeface="+mn-cs"/>
                        </a:rPr>
                        <a:t>1 to 10 M</a:t>
                      </a:r>
                      <a:endParaRPr lang="ru-RU" sz="1400" b="0" kern="1200" dirty="0">
                        <a:solidFill>
                          <a:schemeClr val="dk1"/>
                        </a:solidFill>
                        <a:latin typeface="+mn-lt"/>
                        <a:ea typeface="+mn-ea"/>
                        <a:cs typeface="+mn-cs"/>
                      </a:endParaRPr>
                    </a:p>
                  </a:txBody>
                  <a:tcPr marT="41564" marB="41564" anchor="ctr">
                    <a:solidFill>
                      <a:srgbClr val="92D050"/>
                    </a:solidFill>
                  </a:tcPr>
                </a:tc>
                <a:tc>
                  <a:txBody>
                    <a:bodyPr/>
                    <a:lstStyle/>
                    <a:p>
                      <a:pPr marL="0" algn="ctr" defTabSz="914400" rtl="0" eaLnBrk="1" latinLnBrk="0" hangingPunct="1"/>
                      <a:r>
                        <a:rPr lang="ru-RU" sz="1400" b="0" kern="1200" dirty="0">
                          <a:solidFill>
                            <a:schemeClr val="dk1"/>
                          </a:solidFill>
                          <a:latin typeface="+mn-lt"/>
                          <a:ea typeface="+mn-ea"/>
                          <a:cs typeface="+mn-cs"/>
                        </a:rPr>
                        <a:t>65,535</a:t>
                      </a:r>
                    </a:p>
                  </a:txBody>
                  <a:tcPr marT="41564" marB="41564" anchor="ctr">
                    <a:solidFill>
                      <a:srgbClr val="FFD3D3"/>
                    </a:solidFill>
                  </a:tcPr>
                </a:tc>
                <a:tc>
                  <a:txBody>
                    <a:bodyPr/>
                    <a:lstStyle/>
                    <a:p>
                      <a:pPr marL="0" algn="ctr" defTabSz="914400" rtl="0" eaLnBrk="1" latinLnBrk="0" hangingPunct="1"/>
                      <a:r>
                        <a:rPr lang="ru-RU" sz="1400" b="0" kern="1200" dirty="0">
                          <a:solidFill>
                            <a:schemeClr val="dk1"/>
                          </a:solidFill>
                          <a:latin typeface="+mn-lt"/>
                          <a:ea typeface="+mn-ea"/>
                          <a:cs typeface="+mn-cs"/>
                        </a:rPr>
                        <a:t>65,535</a:t>
                      </a:r>
                    </a:p>
                  </a:txBody>
                  <a:tcPr marT="41564" marB="41564" anchor="ctr">
                    <a:solidFill>
                      <a:srgbClr val="FFD3D3"/>
                    </a:solidFill>
                  </a:tcPr>
                </a:tc>
                <a:tc>
                  <a:txBody>
                    <a:bodyPr/>
                    <a:lstStyle/>
                    <a:p>
                      <a:pPr marL="0" algn="ctr" defTabSz="914400" rtl="0" eaLnBrk="1" latinLnBrk="0" hangingPunct="1"/>
                      <a:r>
                        <a:rPr lang="ru-RU" sz="1400" b="0" kern="1200" dirty="0">
                          <a:solidFill>
                            <a:schemeClr val="dk1"/>
                          </a:solidFill>
                          <a:latin typeface="+mn-lt"/>
                          <a:ea typeface="+mn-ea"/>
                          <a:cs typeface="+mn-cs"/>
                        </a:rPr>
                        <a:t>65,535 </a:t>
                      </a:r>
                    </a:p>
                  </a:txBody>
                  <a:tcPr marT="41564" marB="41564" anchor="ctr">
                    <a:solidFill>
                      <a:srgbClr val="FFD3D3"/>
                    </a:solidFill>
                  </a:tcPr>
                </a:tc>
                <a:extLst>
                  <a:ext uri="{0D108BD9-81ED-4DB2-BD59-A6C34878D82A}">
                    <a16:rowId xmlns:a16="http://schemas.microsoft.com/office/drawing/2014/main" val="2231523113"/>
                  </a:ext>
                </a:extLst>
              </a:tr>
            </a:tbl>
          </a:graphicData>
        </a:graphic>
      </p:graphicFrame>
      <p:pic>
        <p:nvPicPr>
          <p:cNvPr id="2" name="Рисунок 10">
            <a:extLst>
              <a:ext uri="{FF2B5EF4-FFF2-40B4-BE49-F238E27FC236}">
                <a16:creationId xmlns:a16="http://schemas.microsoft.com/office/drawing/2014/main" id="{2A8EEE89-375D-A791-26F6-C20E8FD543DB}"/>
              </a:ext>
            </a:extLst>
          </p:cNvPr>
          <p:cNvPicPr>
            <a:picLocks noChangeAspect="1"/>
          </p:cNvPicPr>
          <p:nvPr/>
        </p:nvPicPr>
        <p:blipFill rotWithShape="1">
          <a:blip r:embed="rId2">
            <a:extLst>
              <a:ext uri="{28A0092B-C50C-407E-A947-70E740481C1C}">
                <a14:useLocalDpi xmlns:a14="http://schemas.microsoft.com/office/drawing/2010/main" val="0"/>
              </a:ext>
            </a:extLst>
          </a:blip>
          <a:srcRect b="23265"/>
          <a:stretch/>
        </p:blipFill>
        <p:spPr>
          <a:xfrm>
            <a:off x="3281980" y="85533"/>
            <a:ext cx="1393350" cy="1069195"/>
          </a:xfrm>
          <a:prstGeom prst="rect">
            <a:avLst/>
          </a:prstGeom>
        </p:spPr>
      </p:pic>
      <p:pic>
        <p:nvPicPr>
          <p:cNvPr id="6" name="Рисунок 3">
            <a:extLst>
              <a:ext uri="{FF2B5EF4-FFF2-40B4-BE49-F238E27FC236}">
                <a16:creationId xmlns:a16="http://schemas.microsoft.com/office/drawing/2014/main" id="{4AAEECEC-9D1E-5CF0-8E80-6F87FEB6E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685" y="179250"/>
            <a:ext cx="3239984" cy="1069195"/>
          </a:xfrm>
          <a:prstGeom prst="rect">
            <a:avLst/>
          </a:prstGeom>
        </p:spPr>
      </p:pic>
    </p:spTree>
    <p:extLst>
      <p:ext uri="{BB962C8B-B14F-4D97-AF65-F5344CB8AC3E}">
        <p14:creationId xmlns:p14="http://schemas.microsoft.com/office/powerpoint/2010/main" val="41699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9">
            <a:extLst>
              <a:ext uri="{FF2B5EF4-FFF2-40B4-BE49-F238E27FC236}">
                <a16:creationId xmlns:a16="http://schemas.microsoft.com/office/drawing/2014/main" id="{52629579-CB31-CF03-253A-7F63A262D3A6}"/>
              </a:ext>
            </a:extLst>
          </p:cNvPr>
          <p:cNvGraphicFramePr>
            <a:graphicFrameLocks noGrp="1"/>
          </p:cNvGraphicFramePr>
          <p:nvPr>
            <p:extLst>
              <p:ext uri="{D42A27DB-BD31-4B8C-83A1-F6EECF244321}">
                <p14:modId xmlns:p14="http://schemas.microsoft.com/office/powerpoint/2010/main" val="3127413667"/>
              </p:ext>
            </p:extLst>
          </p:nvPr>
        </p:nvGraphicFramePr>
        <p:xfrm>
          <a:off x="850950" y="1264771"/>
          <a:ext cx="10456145" cy="5164880"/>
        </p:xfrm>
        <a:graphic>
          <a:graphicData uri="http://schemas.openxmlformats.org/drawingml/2006/table">
            <a:tbl>
              <a:tblPr firstRow="1" bandRow="1">
                <a:tableStyleId>{F5AB1C69-6EDB-4FF4-983F-18BD219EF322}</a:tableStyleId>
              </a:tblPr>
              <a:tblGrid>
                <a:gridCol w="2091229">
                  <a:extLst>
                    <a:ext uri="{9D8B030D-6E8A-4147-A177-3AD203B41FA5}">
                      <a16:colId xmlns:a16="http://schemas.microsoft.com/office/drawing/2014/main" val="3094587307"/>
                    </a:ext>
                  </a:extLst>
                </a:gridCol>
                <a:gridCol w="2091229">
                  <a:extLst>
                    <a:ext uri="{9D8B030D-6E8A-4147-A177-3AD203B41FA5}">
                      <a16:colId xmlns:a16="http://schemas.microsoft.com/office/drawing/2014/main" val="189697681"/>
                    </a:ext>
                  </a:extLst>
                </a:gridCol>
                <a:gridCol w="2091229">
                  <a:extLst>
                    <a:ext uri="{9D8B030D-6E8A-4147-A177-3AD203B41FA5}">
                      <a16:colId xmlns:a16="http://schemas.microsoft.com/office/drawing/2014/main" val="1037060302"/>
                    </a:ext>
                  </a:extLst>
                </a:gridCol>
                <a:gridCol w="2091229">
                  <a:extLst>
                    <a:ext uri="{9D8B030D-6E8A-4147-A177-3AD203B41FA5}">
                      <a16:colId xmlns:a16="http://schemas.microsoft.com/office/drawing/2014/main" val="1880154651"/>
                    </a:ext>
                  </a:extLst>
                </a:gridCol>
                <a:gridCol w="2091229">
                  <a:extLst>
                    <a:ext uri="{9D8B030D-6E8A-4147-A177-3AD203B41FA5}">
                      <a16:colId xmlns:a16="http://schemas.microsoft.com/office/drawing/2014/main" val="1487919626"/>
                    </a:ext>
                  </a:extLst>
                </a:gridCol>
              </a:tblGrid>
              <a:tr h="361137">
                <a:tc>
                  <a:txBody>
                    <a:bodyPr/>
                    <a:lstStyle/>
                    <a:p>
                      <a:pPr algn="l">
                        <a:spcBef>
                          <a:spcPts val="600"/>
                        </a:spcBef>
                      </a:pPr>
                      <a:r>
                        <a:rPr lang="en-US" sz="1400" dirty="0">
                          <a:solidFill>
                            <a:schemeClr val="bg1"/>
                          </a:solidFill>
                        </a:rPr>
                        <a:t>Model</a:t>
                      </a:r>
                      <a:endParaRPr lang="ru-RU" sz="1400" dirty="0">
                        <a:solidFill>
                          <a:schemeClr val="bg1"/>
                        </a:solidFill>
                      </a:endParaRPr>
                    </a:p>
                  </a:txBody>
                  <a:tcPr marT="41564" marB="41564" anchor="ctr"/>
                </a:tc>
                <a:tc>
                  <a:txBody>
                    <a:bodyPr/>
                    <a:lstStyle/>
                    <a:p>
                      <a:pPr algn="ctr"/>
                      <a:r>
                        <a:rPr lang="en-US" sz="1400" dirty="0"/>
                        <a:t>APVSG4,6</a:t>
                      </a:r>
                      <a:endParaRPr lang="ru-RU" sz="1400" dirty="0"/>
                    </a:p>
                  </a:txBody>
                  <a:tcPr marT="41564" marB="41564" anchor="ctr"/>
                </a:tc>
                <a:tc>
                  <a:txBody>
                    <a:bodyPr/>
                    <a:lstStyle/>
                    <a:p>
                      <a:pPr algn="ctr"/>
                      <a:r>
                        <a:rPr lang="en-GB" sz="1400" dirty="0"/>
                        <a:t>N5182B</a:t>
                      </a:r>
                      <a:endParaRPr lang="ru-RU" sz="1400" dirty="0"/>
                    </a:p>
                  </a:txBody>
                  <a:tcPr marT="41564" marB="41564" anchor="ctr"/>
                </a:tc>
                <a:tc>
                  <a:txBody>
                    <a:bodyPr/>
                    <a:lstStyle/>
                    <a:p>
                      <a:pPr algn="ctr"/>
                      <a:r>
                        <a:rPr lang="en-US" sz="1400" dirty="0"/>
                        <a:t>N5172B</a:t>
                      </a:r>
                      <a:endParaRPr lang="ru-RU" sz="1400" dirty="0"/>
                    </a:p>
                  </a:txBody>
                  <a:tcPr marT="41564" marB="41564" anchor="ctr"/>
                </a:tc>
                <a:tc>
                  <a:txBody>
                    <a:bodyPr/>
                    <a:lstStyle/>
                    <a:p>
                      <a:pPr algn="ctr"/>
                      <a:r>
                        <a:rPr lang="en-US" sz="1400" dirty="0">
                          <a:solidFill>
                            <a:schemeClr val="bg1"/>
                          </a:solidFill>
                        </a:rPr>
                        <a:t>N5166B</a:t>
                      </a:r>
                      <a:endParaRPr lang="ru-RU" sz="1400" dirty="0">
                        <a:solidFill>
                          <a:schemeClr val="bg1"/>
                        </a:solidFill>
                      </a:endParaRPr>
                    </a:p>
                  </a:txBody>
                  <a:tcPr marT="41564" marB="41564" anchor="ctr"/>
                </a:tc>
                <a:extLst>
                  <a:ext uri="{0D108BD9-81ED-4DB2-BD59-A6C34878D82A}">
                    <a16:rowId xmlns:a16="http://schemas.microsoft.com/office/drawing/2014/main" val="2892669600"/>
                  </a:ext>
                </a:extLst>
              </a:tr>
              <a:tr h="241007">
                <a:tc gridSpan="5">
                  <a:txBody>
                    <a:bodyPr/>
                    <a:lstStyle/>
                    <a:p>
                      <a:pPr marL="0" algn="ctr" defTabSz="914400" rtl="0" eaLnBrk="1" latinLnBrk="0" hangingPunct="1"/>
                      <a:r>
                        <a:rPr lang="en-GB" sz="2000" b="0" kern="1200" dirty="0">
                          <a:solidFill>
                            <a:schemeClr val="dk1"/>
                          </a:solidFill>
                          <a:latin typeface="+mn-lt"/>
                          <a:ea typeface="+mn-ea"/>
                          <a:cs typeface="+mn-cs"/>
                        </a:rPr>
                        <a:t>Multi-tone mode</a:t>
                      </a:r>
                      <a:endParaRPr lang="ru-RU" sz="2000" b="0" kern="1200" dirty="0">
                        <a:solidFill>
                          <a:schemeClr val="dk1"/>
                        </a:solidFill>
                        <a:latin typeface="+mn-lt"/>
                        <a:ea typeface="+mn-ea"/>
                        <a:cs typeface="+mn-cs"/>
                      </a:endParaRPr>
                    </a:p>
                  </a:txBody>
                  <a:tcPr marT="41564" marB="41564" anchor="ctr"/>
                </a:tc>
                <a:tc hMerge="1">
                  <a:txBody>
                    <a:bodyPr/>
                    <a:lstStyle/>
                    <a:p>
                      <a:pPr algn="ctr"/>
                      <a:endParaRPr lang="ru-RU" sz="1400" dirty="0"/>
                    </a:p>
                  </a:txBody>
                  <a:tcPr marT="41564" marB="41564" anchor="ctr">
                    <a:solidFill>
                      <a:srgbClr val="F0F0F0"/>
                    </a:solidFill>
                  </a:tcPr>
                </a:tc>
                <a:tc hMerge="1">
                  <a:txBody>
                    <a:bodyPr/>
                    <a:lstStyle/>
                    <a:p>
                      <a:pPr algn="ctr"/>
                      <a:endParaRPr lang="ru-RU" sz="1400" dirty="0"/>
                    </a:p>
                  </a:txBody>
                  <a:tcPr marT="41564" marB="41564" anchor="ctr">
                    <a:solidFill>
                      <a:srgbClr val="F0F0F0"/>
                    </a:solidFill>
                  </a:tcPr>
                </a:tc>
                <a:tc hMerge="1">
                  <a:txBody>
                    <a:bodyPr/>
                    <a:lstStyle/>
                    <a:p>
                      <a:pPr algn="ctr"/>
                      <a:endParaRPr lang="ru-RU" sz="1400" dirty="0"/>
                    </a:p>
                  </a:txBody>
                  <a:tcPr marT="41564" marB="41564" anchor="ctr">
                    <a:solidFill>
                      <a:srgbClr val="F0F0F0"/>
                    </a:solidFill>
                  </a:tcPr>
                </a:tc>
                <a:tc hMerge="1">
                  <a:txBody>
                    <a:bodyPr/>
                    <a:lstStyle/>
                    <a:p>
                      <a:pPr algn="ctr"/>
                      <a:endParaRPr lang="ru-RU" sz="1400" dirty="0"/>
                    </a:p>
                  </a:txBody>
                  <a:tcPr marT="41564" marB="41564" anchor="ctr">
                    <a:solidFill>
                      <a:srgbClr val="F0F0F0"/>
                    </a:solidFill>
                  </a:tcPr>
                </a:tc>
                <a:extLst>
                  <a:ext uri="{0D108BD9-81ED-4DB2-BD59-A6C34878D82A}">
                    <a16:rowId xmlns:a16="http://schemas.microsoft.com/office/drawing/2014/main" val="2794925081"/>
                  </a:ext>
                </a:extLst>
              </a:tr>
              <a:tr h="668871">
                <a:tc>
                  <a:txBody>
                    <a:bodyPr/>
                    <a:lstStyle/>
                    <a:p>
                      <a:pPr algn="ctr"/>
                      <a:r>
                        <a:rPr lang="en-GB" sz="1400" b="0" dirty="0"/>
                        <a:t>Number of carriers</a:t>
                      </a:r>
                      <a:endParaRPr lang="ru-RU" sz="1400" b="0" dirty="0"/>
                    </a:p>
                  </a:txBody>
                  <a:tcPr marT="41564" marB="41564" anchor="ctr">
                    <a:solidFill>
                      <a:schemeClr val="bg2"/>
                    </a:solidFill>
                  </a:tcPr>
                </a:tc>
                <a:tc>
                  <a:txBody>
                    <a:bodyPr/>
                    <a:lstStyle/>
                    <a:p>
                      <a:pPr algn="ctr"/>
                      <a:r>
                        <a:rPr lang="en-GB" sz="1400" dirty="0">
                          <a:solidFill>
                            <a:schemeClr val="tx1"/>
                          </a:solidFill>
                        </a:rPr>
                        <a:t>1 to 1 000</a:t>
                      </a:r>
                      <a:endParaRPr lang="ru-RU" sz="1400" dirty="0">
                        <a:solidFill>
                          <a:schemeClr val="tx1"/>
                        </a:solidFill>
                      </a:endParaRPr>
                    </a:p>
                  </a:txBody>
                  <a:tcPr marT="41564" marB="41564" anchor="ctr">
                    <a:solidFill>
                      <a:srgbClr val="92D050"/>
                    </a:solidFill>
                  </a:tcPr>
                </a:tc>
                <a:tc>
                  <a:txBody>
                    <a:bodyPr/>
                    <a:lstStyle/>
                    <a:p>
                      <a:pPr algn="ctr"/>
                      <a:r>
                        <a:rPr lang="en-GB" sz="1400" dirty="0">
                          <a:solidFill>
                            <a:schemeClr val="tx1"/>
                          </a:solidFill>
                        </a:rPr>
                        <a:t>Up to 100</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Up to 100</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Up to 100</a:t>
                      </a:r>
                      <a:endParaRPr lang="ru-RU" sz="1400" dirty="0">
                        <a:solidFill>
                          <a:schemeClr val="tx1"/>
                        </a:solidFill>
                      </a:endParaRPr>
                    </a:p>
                  </a:txBody>
                  <a:tcPr marT="41564" marB="41564" anchor="ctr">
                    <a:solidFill>
                      <a:srgbClr val="FFD3D3"/>
                    </a:solidFill>
                  </a:tcPr>
                </a:tc>
                <a:extLst>
                  <a:ext uri="{0D108BD9-81ED-4DB2-BD59-A6C34878D82A}">
                    <a16:rowId xmlns:a16="http://schemas.microsoft.com/office/drawing/2014/main" val="1775067706"/>
                  </a:ext>
                </a:extLst>
              </a:tr>
              <a:tr h="689850">
                <a:tc>
                  <a:txBody>
                    <a:bodyPr/>
                    <a:lstStyle/>
                    <a:p>
                      <a:pPr marL="0" algn="ctr" defTabSz="914400" rtl="0" eaLnBrk="1" latinLnBrk="0" hangingPunct="1"/>
                      <a:r>
                        <a:rPr lang="en-GB" sz="1400" b="0" kern="1200" dirty="0">
                          <a:solidFill>
                            <a:schemeClr val="dk1"/>
                          </a:solidFill>
                          <a:latin typeface="+mn-lt"/>
                          <a:ea typeface="+mn-ea"/>
                          <a:cs typeface="+mn-cs"/>
                        </a:rPr>
                        <a:t>Frequency offset</a:t>
                      </a:r>
                      <a:endParaRPr lang="ru-RU" sz="1400" b="0" kern="1200" dirty="0">
                        <a:solidFill>
                          <a:schemeClr val="dk1"/>
                        </a:solidFill>
                        <a:latin typeface="+mn-lt"/>
                        <a:ea typeface="+mn-ea"/>
                        <a:cs typeface="+mn-cs"/>
                      </a:endParaRPr>
                    </a:p>
                  </a:txBody>
                  <a:tcPr marT="41564" marB="41564" anchor="ctr">
                    <a:solidFill>
                      <a:schemeClr val="bg2"/>
                    </a:solidFill>
                  </a:tcPr>
                </a:tc>
                <a:tc>
                  <a:txBody>
                    <a:bodyPr/>
                    <a:lstStyle/>
                    <a:p>
                      <a:pPr marL="0" algn="ctr" defTabSz="914400" rtl="0" eaLnBrk="1" latinLnBrk="0" hangingPunct="1"/>
                      <a:r>
                        <a:rPr lang="en-GB" sz="1400" kern="1200" dirty="0">
                          <a:solidFill>
                            <a:schemeClr val="tx1"/>
                          </a:solidFill>
                          <a:latin typeface="+mn-lt"/>
                          <a:ea typeface="+mn-ea"/>
                          <a:cs typeface="+mn-cs"/>
                        </a:rPr>
                        <a:t>-200 to 200 MHz</a:t>
                      </a:r>
                      <a:endParaRPr lang="ru-RU" sz="1400" kern="1200" dirty="0">
                        <a:solidFill>
                          <a:schemeClr val="tx1"/>
                        </a:solidFill>
                        <a:latin typeface="+mn-lt"/>
                        <a:ea typeface="+mn-ea"/>
                        <a:cs typeface="+mn-cs"/>
                      </a:endParaRPr>
                    </a:p>
                  </a:txBody>
                  <a:tcPr marT="41564" marB="41564" anchor="ctr">
                    <a:solidFill>
                      <a:srgbClr val="92D050"/>
                    </a:solidFill>
                  </a:tcPr>
                </a:tc>
                <a:tc>
                  <a:txBody>
                    <a:bodyPr/>
                    <a:lstStyle/>
                    <a:p>
                      <a:pPr marL="0" algn="ctr" defTabSz="914400" rtl="0" eaLnBrk="1" latinLnBrk="0" hangingPunct="1"/>
                      <a:r>
                        <a:rPr lang="en-GB" sz="1400" kern="1200" dirty="0">
                          <a:solidFill>
                            <a:schemeClr val="tx1"/>
                          </a:solidFill>
                          <a:latin typeface="+mn-lt"/>
                          <a:ea typeface="+mn-ea"/>
                          <a:cs typeface="+mn-cs"/>
                        </a:rPr>
                        <a:t>-80 to +80 MHz</a:t>
                      </a:r>
                      <a:endParaRPr lang="ru-RU" sz="1400" kern="1200" dirty="0">
                        <a:solidFill>
                          <a:schemeClr val="tx1"/>
                        </a:solidFill>
                        <a:latin typeface="+mn-lt"/>
                        <a:ea typeface="+mn-ea"/>
                        <a:cs typeface="+mn-cs"/>
                      </a:endParaRPr>
                    </a:p>
                  </a:txBody>
                  <a:tcPr marT="41564" marB="41564" anchor="ctr">
                    <a:solidFill>
                      <a:srgbClr val="FFD3D3"/>
                    </a:solidFill>
                  </a:tcPr>
                </a:tc>
                <a:tc>
                  <a:txBody>
                    <a:bodyPr/>
                    <a:lstStyle/>
                    <a:p>
                      <a:pPr marL="0" algn="ctr" defTabSz="914400" rtl="0" eaLnBrk="1" latinLnBrk="0" hangingPunct="1"/>
                      <a:r>
                        <a:rPr lang="en-GB" sz="1400" kern="1200" dirty="0">
                          <a:solidFill>
                            <a:schemeClr val="tx1"/>
                          </a:solidFill>
                          <a:latin typeface="+mn-lt"/>
                          <a:ea typeface="+mn-ea"/>
                          <a:cs typeface="+mn-cs"/>
                        </a:rPr>
                        <a:t>-80 to +80 MHz</a:t>
                      </a:r>
                      <a:endParaRPr lang="ru-RU" sz="1400" kern="1200" dirty="0">
                        <a:solidFill>
                          <a:schemeClr val="tx1"/>
                        </a:solidFill>
                        <a:latin typeface="+mn-lt"/>
                        <a:ea typeface="+mn-ea"/>
                        <a:cs typeface="+mn-cs"/>
                      </a:endParaRPr>
                    </a:p>
                  </a:txBody>
                  <a:tcPr marT="41564" marB="41564" anchor="ctr">
                    <a:solidFill>
                      <a:srgbClr val="FFD3D3"/>
                    </a:solidFill>
                  </a:tcPr>
                </a:tc>
                <a:tc>
                  <a:txBody>
                    <a:bodyPr/>
                    <a:lstStyle/>
                    <a:p>
                      <a:pPr marL="0" algn="ctr" defTabSz="914400" rtl="0" eaLnBrk="1" latinLnBrk="0" hangingPunct="1"/>
                      <a:r>
                        <a:rPr lang="en-GB" sz="1400" kern="1200" dirty="0">
                          <a:solidFill>
                            <a:schemeClr val="tx1"/>
                          </a:solidFill>
                          <a:latin typeface="+mn-lt"/>
                          <a:ea typeface="+mn-ea"/>
                          <a:cs typeface="+mn-cs"/>
                        </a:rPr>
                        <a:t>-60 to +60 MHz</a:t>
                      </a:r>
                      <a:endParaRPr lang="ru-RU" sz="1400" kern="1200" dirty="0">
                        <a:solidFill>
                          <a:schemeClr val="tx1"/>
                        </a:solidFill>
                        <a:latin typeface="+mn-lt"/>
                        <a:ea typeface="+mn-ea"/>
                        <a:cs typeface="+mn-cs"/>
                      </a:endParaRPr>
                    </a:p>
                  </a:txBody>
                  <a:tcPr marT="41564" marB="41564" anchor="ctr">
                    <a:solidFill>
                      <a:srgbClr val="FFD3D3"/>
                    </a:solidFill>
                  </a:tcPr>
                </a:tc>
                <a:extLst>
                  <a:ext uri="{0D108BD9-81ED-4DB2-BD59-A6C34878D82A}">
                    <a16:rowId xmlns:a16="http://schemas.microsoft.com/office/drawing/2014/main" val="530910205"/>
                  </a:ext>
                </a:extLst>
              </a:tr>
              <a:tr h="507854">
                <a:tc>
                  <a:txBody>
                    <a:bodyPr/>
                    <a:lstStyle/>
                    <a:p>
                      <a:pPr marL="0" algn="ctr" defTabSz="914400" rtl="0" eaLnBrk="1" latinLnBrk="0" hangingPunct="1"/>
                      <a:r>
                        <a:rPr lang="en-GB" sz="1400" b="0" kern="1200" dirty="0">
                          <a:solidFill>
                            <a:schemeClr val="dk1"/>
                          </a:solidFill>
                          <a:latin typeface="+mn-lt"/>
                          <a:ea typeface="+mn-ea"/>
                          <a:cs typeface="+mn-cs"/>
                        </a:rPr>
                        <a:t>Power offset</a:t>
                      </a:r>
                      <a:endParaRPr lang="ru-RU" sz="1400" b="0" kern="1200" dirty="0">
                        <a:solidFill>
                          <a:schemeClr val="dk1"/>
                        </a:solidFill>
                        <a:latin typeface="+mn-lt"/>
                        <a:ea typeface="+mn-ea"/>
                        <a:cs typeface="+mn-cs"/>
                      </a:endParaRPr>
                    </a:p>
                  </a:txBody>
                  <a:tcPr marT="41564" marB="41564" anchor="ctr">
                    <a:solidFill>
                      <a:schemeClr val="bg2"/>
                    </a:solidFill>
                  </a:tcPr>
                </a:tc>
                <a:tc>
                  <a:txBody>
                    <a:bodyPr/>
                    <a:lstStyle/>
                    <a:p>
                      <a:pPr algn="ctr"/>
                      <a:r>
                        <a:rPr lang="en-GB" sz="1400" dirty="0">
                          <a:solidFill>
                            <a:schemeClr val="tx1"/>
                          </a:solidFill>
                        </a:rPr>
                        <a:t>-60 dB to 0 dB</a:t>
                      </a:r>
                      <a:endParaRPr lang="ru-RU" sz="1400" dirty="0">
                        <a:solidFill>
                          <a:schemeClr val="tx1"/>
                        </a:solidFill>
                      </a:endParaRPr>
                    </a:p>
                  </a:txBody>
                  <a:tcPr marT="41564" marB="41564" anchor="ctr">
                    <a:solidFill>
                      <a:srgbClr val="92D050"/>
                    </a:solidFill>
                  </a:tcPr>
                </a:tc>
                <a:tc>
                  <a:txBody>
                    <a:bodyPr/>
                    <a:lstStyle/>
                    <a:p>
                      <a:pPr algn="ctr"/>
                      <a:r>
                        <a:rPr lang="en-GB" sz="1400" dirty="0">
                          <a:solidFill>
                            <a:schemeClr val="tx1"/>
                          </a:solidFill>
                        </a:rPr>
                        <a:t>-40 to 0 dB</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-40 to 0 dB</a:t>
                      </a:r>
                      <a:endParaRPr lang="ru-RU" sz="1400" dirty="0">
                        <a:solidFill>
                          <a:schemeClr val="tx1"/>
                        </a:solidFill>
                      </a:endParaRPr>
                    </a:p>
                  </a:txBody>
                  <a:tcPr marT="41564" marB="41564" anchor="ctr">
                    <a:solidFill>
                      <a:srgbClr val="FFD3D3"/>
                    </a:solidFill>
                  </a:tcPr>
                </a:tc>
                <a:tc>
                  <a:txBody>
                    <a:bodyPr/>
                    <a:lstStyle/>
                    <a:p>
                      <a:pPr algn="ctr"/>
                      <a:r>
                        <a:rPr lang="en-GB" sz="1400" dirty="0">
                          <a:solidFill>
                            <a:schemeClr val="tx1"/>
                          </a:solidFill>
                        </a:rPr>
                        <a:t>-40 to 0 dB</a:t>
                      </a:r>
                      <a:endParaRPr lang="ru-RU" sz="1400" dirty="0">
                        <a:solidFill>
                          <a:schemeClr val="tx1"/>
                        </a:solidFill>
                      </a:endParaRPr>
                    </a:p>
                  </a:txBody>
                  <a:tcPr marT="41564" marB="41564" anchor="ctr">
                    <a:solidFill>
                      <a:srgbClr val="FFD3D3"/>
                    </a:solidFill>
                  </a:tcPr>
                </a:tc>
                <a:extLst>
                  <a:ext uri="{0D108BD9-81ED-4DB2-BD59-A6C34878D82A}">
                    <a16:rowId xmlns:a16="http://schemas.microsoft.com/office/drawing/2014/main" val="4015320707"/>
                  </a:ext>
                </a:extLst>
              </a:tr>
              <a:tr h="0">
                <a:tc gridSpan="5">
                  <a:txBody>
                    <a:bodyPr/>
                    <a:lstStyle/>
                    <a:p>
                      <a:pPr marL="0" algn="ctr" defTabSz="914400" rtl="0" eaLnBrk="1" latinLnBrk="0" hangingPunct="1"/>
                      <a:r>
                        <a:rPr lang="cs-CZ" sz="2000" b="0" kern="1200" dirty="0">
                          <a:solidFill>
                            <a:schemeClr val="dk1"/>
                          </a:solidFill>
                          <a:latin typeface="+mn-lt"/>
                          <a:ea typeface="+mn-ea"/>
                          <a:cs typeface="+mn-cs"/>
                        </a:rPr>
                        <a:t>Additive White Gaussian Noise</a:t>
                      </a:r>
                      <a:endParaRPr lang="ru-RU" sz="2000" b="0" kern="1200" dirty="0">
                        <a:solidFill>
                          <a:schemeClr val="dk1"/>
                        </a:solidFill>
                        <a:latin typeface="+mn-lt"/>
                        <a:ea typeface="+mn-ea"/>
                        <a:cs typeface="+mn-cs"/>
                      </a:endParaRPr>
                    </a:p>
                  </a:txBody>
                  <a:tcPr marT="41564" marB="41564" anchor="ctr">
                    <a:solidFill>
                      <a:schemeClr val="bg2"/>
                    </a:solidFill>
                  </a:tcPr>
                </a:tc>
                <a:tc hMerge="1">
                  <a:txBody>
                    <a:bodyPr/>
                    <a:lstStyle/>
                    <a:p>
                      <a:pPr algn="ctr"/>
                      <a:endParaRPr lang="ru-RU" sz="1400" dirty="0">
                        <a:solidFill>
                          <a:schemeClr val="tx1"/>
                        </a:solidFill>
                      </a:endParaRPr>
                    </a:p>
                  </a:txBody>
                  <a:tcPr marT="41564" marB="41564" anchor="ctr">
                    <a:solidFill>
                      <a:schemeClr val="bg2"/>
                    </a:solidFill>
                  </a:tcPr>
                </a:tc>
                <a:tc hMerge="1">
                  <a:txBody>
                    <a:bodyPr/>
                    <a:lstStyle/>
                    <a:p>
                      <a:pPr algn="ctr"/>
                      <a:endParaRPr lang="ru-RU" sz="1400" dirty="0">
                        <a:solidFill>
                          <a:schemeClr val="tx1"/>
                        </a:solidFill>
                      </a:endParaRPr>
                    </a:p>
                  </a:txBody>
                  <a:tcPr marT="41564" marB="41564" anchor="ctr">
                    <a:solidFill>
                      <a:schemeClr val="bg2"/>
                    </a:solidFill>
                  </a:tcPr>
                </a:tc>
                <a:tc hMerge="1">
                  <a:txBody>
                    <a:bodyPr/>
                    <a:lstStyle/>
                    <a:p>
                      <a:pPr algn="ctr"/>
                      <a:endParaRPr lang="ru-RU" sz="1400" dirty="0">
                        <a:solidFill>
                          <a:schemeClr val="tx1"/>
                        </a:solidFill>
                      </a:endParaRPr>
                    </a:p>
                  </a:txBody>
                  <a:tcPr marT="41564" marB="41564" anchor="ctr">
                    <a:solidFill>
                      <a:schemeClr val="bg2"/>
                    </a:solidFill>
                  </a:tcPr>
                </a:tc>
                <a:tc hMerge="1">
                  <a:txBody>
                    <a:bodyPr/>
                    <a:lstStyle/>
                    <a:p>
                      <a:pPr algn="ctr"/>
                      <a:endParaRPr lang="ru-RU" sz="1400" dirty="0">
                        <a:solidFill>
                          <a:srgbClr val="FF0000"/>
                        </a:solidFill>
                      </a:endParaRPr>
                    </a:p>
                  </a:txBody>
                  <a:tcPr marT="41564" marB="41564" anchor="ctr">
                    <a:solidFill>
                      <a:schemeClr val="bg2"/>
                    </a:solidFill>
                  </a:tcPr>
                </a:tc>
                <a:extLst>
                  <a:ext uri="{0D108BD9-81ED-4DB2-BD59-A6C34878D82A}">
                    <a16:rowId xmlns:a16="http://schemas.microsoft.com/office/drawing/2014/main" val="488032646"/>
                  </a:ext>
                </a:extLst>
              </a:tr>
              <a:tr h="222366">
                <a:tc>
                  <a:txBody>
                    <a:bodyPr/>
                    <a:lstStyle/>
                    <a:p>
                      <a:pPr marL="0" algn="ctr" defTabSz="914400" rtl="0" eaLnBrk="1" latinLnBrk="0" hangingPunct="1"/>
                      <a:r>
                        <a:rPr lang="ru-RU" sz="1400" b="0" kern="1200" dirty="0">
                          <a:solidFill>
                            <a:schemeClr val="dk1"/>
                          </a:solidFill>
                          <a:latin typeface="+mn-lt"/>
                          <a:ea typeface="+mn-ea"/>
                          <a:cs typeface="+mn-cs"/>
                        </a:rPr>
                        <a:t>С</a:t>
                      </a:r>
                      <a:r>
                        <a:rPr lang="en-GB" sz="1400" b="0" kern="1200" dirty="0">
                          <a:solidFill>
                            <a:schemeClr val="dk1"/>
                          </a:solidFill>
                          <a:latin typeface="+mn-lt"/>
                          <a:ea typeface="+mn-ea"/>
                          <a:cs typeface="+mn-cs"/>
                        </a:rPr>
                        <a:t>rest Factor</a:t>
                      </a:r>
                      <a:endParaRPr lang="ru-RU" sz="1400" b="0" kern="1200" dirty="0">
                        <a:solidFill>
                          <a:schemeClr val="dk1"/>
                        </a:solidFill>
                        <a:latin typeface="+mn-lt"/>
                        <a:ea typeface="+mn-ea"/>
                        <a:cs typeface="+mn-cs"/>
                      </a:endParaRPr>
                    </a:p>
                  </a:txBody>
                  <a:tcPr marT="41564" marB="41564" anchor="ctr">
                    <a:solidFill>
                      <a:schemeClr val="bg2"/>
                    </a:solidFill>
                  </a:tcPr>
                </a:tc>
                <a:tc>
                  <a:txBody>
                    <a:bodyPr/>
                    <a:lstStyle/>
                    <a:p>
                      <a:pPr algn="ctr"/>
                      <a:r>
                        <a:rPr lang="cs-CZ" sz="1400" dirty="0"/>
                        <a:t>≤ 21.07 dBm</a:t>
                      </a:r>
                      <a:endParaRPr lang="ru-RU" sz="1400" dirty="0">
                        <a:solidFill>
                          <a:schemeClr val="tx1"/>
                        </a:solidFill>
                      </a:endParaRPr>
                    </a:p>
                  </a:txBody>
                  <a:tcPr marT="41564" marB="41564" anchor="ctr">
                    <a:solidFill>
                      <a:schemeClr val="bg2"/>
                    </a:solidFill>
                  </a:tcPr>
                </a:tc>
                <a:tc>
                  <a:txBody>
                    <a:bodyPr/>
                    <a:lstStyle/>
                    <a:p>
                      <a:pPr algn="ctr"/>
                      <a:r>
                        <a:rPr lang="cs-CZ" sz="1400" dirty="0">
                          <a:solidFill>
                            <a:schemeClr val="tx1"/>
                          </a:solidFill>
                        </a:rPr>
                        <a:t>15 dB</a:t>
                      </a:r>
                      <a:endParaRPr lang="ru-RU" sz="1400" dirty="0">
                        <a:solidFill>
                          <a:schemeClr val="tx1"/>
                        </a:solidFill>
                      </a:endParaRPr>
                    </a:p>
                  </a:txBody>
                  <a:tcPr marT="41564" marB="41564" anchor="ctr">
                    <a:solidFill>
                      <a:schemeClr val="bg2"/>
                    </a:solidFill>
                  </a:tcPr>
                </a:tc>
                <a:tc>
                  <a:txBody>
                    <a:bodyPr/>
                    <a:lstStyle/>
                    <a:p>
                      <a:pPr algn="ctr"/>
                      <a:r>
                        <a:rPr lang="cs-CZ" sz="1400" dirty="0">
                          <a:solidFill>
                            <a:schemeClr val="tx1"/>
                          </a:solidFill>
                        </a:rPr>
                        <a:t>15 dB</a:t>
                      </a:r>
                      <a:endParaRPr lang="ru-RU" sz="1400" dirty="0">
                        <a:solidFill>
                          <a:schemeClr val="tx1"/>
                        </a:solidFill>
                      </a:endParaRPr>
                    </a:p>
                  </a:txBody>
                  <a:tcPr marT="41564" marB="41564" anchor="ctr">
                    <a:solidFill>
                      <a:schemeClr val="bg2"/>
                    </a:solidFill>
                  </a:tcPr>
                </a:tc>
                <a:tc>
                  <a:txBody>
                    <a:bodyPr/>
                    <a:lstStyle/>
                    <a:p>
                      <a:pPr algn="ctr"/>
                      <a:r>
                        <a:rPr lang="cs-CZ" sz="1400" dirty="0">
                          <a:solidFill>
                            <a:schemeClr val="tx1"/>
                          </a:solidFill>
                        </a:rPr>
                        <a:t>15 dB</a:t>
                      </a:r>
                      <a:endParaRPr lang="ru-RU" sz="1400" dirty="0">
                        <a:solidFill>
                          <a:schemeClr val="tx1"/>
                        </a:solidFill>
                      </a:endParaRPr>
                    </a:p>
                  </a:txBody>
                  <a:tcPr marT="41564" marB="41564" anchor="ctr">
                    <a:solidFill>
                      <a:schemeClr val="bg2"/>
                    </a:solidFill>
                  </a:tcPr>
                </a:tc>
                <a:extLst>
                  <a:ext uri="{0D108BD9-81ED-4DB2-BD59-A6C34878D82A}">
                    <a16:rowId xmlns:a16="http://schemas.microsoft.com/office/drawing/2014/main" val="1649716014"/>
                  </a:ext>
                </a:extLst>
              </a:tr>
              <a:tr h="148244">
                <a:tc>
                  <a:txBody>
                    <a:bodyPr/>
                    <a:lstStyle/>
                    <a:p>
                      <a:pPr marL="0" algn="ctr" defTabSz="914400" rtl="0" eaLnBrk="1" latinLnBrk="0" hangingPunct="1"/>
                      <a:r>
                        <a:rPr lang="cs-CZ" sz="1400" dirty="0"/>
                        <a:t>Carrier to Noise Ratio C/N</a:t>
                      </a:r>
                      <a:endParaRPr lang="ru-RU" sz="1400" b="0" kern="1200" dirty="0">
                        <a:solidFill>
                          <a:schemeClr val="dk1"/>
                        </a:solidFill>
                        <a:latin typeface="+mn-lt"/>
                        <a:ea typeface="+mn-ea"/>
                        <a:cs typeface="+mn-cs"/>
                      </a:endParaRPr>
                    </a:p>
                  </a:txBody>
                  <a:tcPr marT="41564" marB="41564" anchor="ctr">
                    <a:solidFill>
                      <a:schemeClr val="bg2"/>
                    </a:solidFill>
                  </a:tcPr>
                </a:tc>
                <a:tc>
                  <a:txBody>
                    <a:bodyPr/>
                    <a:lstStyle/>
                    <a:p>
                      <a:pPr algn="ctr"/>
                      <a:r>
                        <a:rPr lang="en-GB" sz="1400" dirty="0">
                          <a:solidFill>
                            <a:schemeClr val="tx1"/>
                          </a:solidFill>
                        </a:rPr>
                        <a:t>-60 to 90 dB</a:t>
                      </a:r>
                      <a:endParaRPr lang="ru-RU" sz="1400" dirty="0">
                        <a:solidFill>
                          <a:schemeClr val="tx1"/>
                        </a:solidFill>
                      </a:endParaRPr>
                    </a:p>
                  </a:txBody>
                  <a:tcPr marT="41564" marB="41564" anchor="ctr">
                    <a:solidFill>
                      <a:schemeClr val="bg2"/>
                    </a:solidFill>
                  </a:tcPr>
                </a:tc>
                <a:tc>
                  <a:txBody>
                    <a:bodyPr/>
                    <a:lstStyle/>
                    <a:p>
                      <a:pPr algn="ctr"/>
                      <a:r>
                        <a:rPr lang="cs-CZ" sz="1400" dirty="0">
                          <a:solidFill>
                            <a:schemeClr val="tx1"/>
                          </a:solidFill>
                        </a:rPr>
                        <a:t>± 100 dB</a:t>
                      </a:r>
                      <a:endParaRPr lang="ru-RU" sz="1400" dirty="0">
                        <a:solidFill>
                          <a:schemeClr val="tx1"/>
                        </a:solidFill>
                      </a:endParaRPr>
                    </a:p>
                  </a:txBody>
                  <a:tcPr marT="41564" marB="41564" anchor="ctr">
                    <a:solidFill>
                      <a:srgbClr val="92D050"/>
                    </a:solidFill>
                  </a:tcPr>
                </a:tc>
                <a:tc>
                  <a:txBody>
                    <a:bodyPr/>
                    <a:lstStyle/>
                    <a:p>
                      <a:pPr algn="ctr"/>
                      <a:r>
                        <a:rPr lang="cs-CZ" sz="1400" dirty="0">
                          <a:solidFill>
                            <a:schemeClr val="tx1"/>
                          </a:solidFill>
                        </a:rPr>
                        <a:t>± 100 dB</a:t>
                      </a:r>
                      <a:endParaRPr lang="ru-RU" sz="1400" dirty="0">
                        <a:solidFill>
                          <a:schemeClr val="tx1"/>
                        </a:solidFill>
                      </a:endParaRPr>
                    </a:p>
                  </a:txBody>
                  <a:tcPr marT="41564" marB="41564" anchor="ctr">
                    <a:solidFill>
                      <a:srgbClr val="92D050"/>
                    </a:solidFill>
                  </a:tcPr>
                </a:tc>
                <a:tc>
                  <a:txBody>
                    <a:bodyPr/>
                    <a:lstStyle/>
                    <a:p>
                      <a:pPr algn="ctr"/>
                      <a:r>
                        <a:rPr lang="cs-CZ" sz="1400" dirty="0">
                          <a:solidFill>
                            <a:schemeClr val="tx1"/>
                          </a:solidFill>
                        </a:rPr>
                        <a:t>± 100 dB</a:t>
                      </a:r>
                      <a:endParaRPr lang="ru-RU" sz="1400" dirty="0">
                        <a:solidFill>
                          <a:schemeClr val="tx1"/>
                        </a:solidFill>
                      </a:endParaRPr>
                    </a:p>
                  </a:txBody>
                  <a:tcPr marT="41564" marB="41564" anchor="ctr">
                    <a:solidFill>
                      <a:srgbClr val="92D050"/>
                    </a:solidFill>
                  </a:tcPr>
                </a:tc>
                <a:extLst>
                  <a:ext uri="{0D108BD9-81ED-4DB2-BD59-A6C34878D82A}">
                    <a16:rowId xmlns:a16="http://schemas.microsoft.com/office/drawing/2014/main" val="954896828"/>
                  </a:ext>
                </a:extLst>
              </a:tr>
              <a:tr h="0">
                <a:tc gridSpan="5">
                  <a:txBody>
                    <a:bodyPr/>
                    <a:lstStyle/>
                    <a:p>
                      <a:pPr marL="0" algn="ctr" defTabSz="914400" rtl="0" eaLnBrk="1" latinLnBrk="0" hangingPunct="1"/>
                      <a:r>
                        <a:rPr lang="en-GB" sz="2000" b="0" kern="1200" dirty="0">
                          <a:solidFill>
                            <a:schemeClr val="dk1"/>
                          </a:solidFill>
                          <a:latin typeface="+mn-lt"/>
                          <a:ea typeface="+mn-ea"/>
                          <a:cs typeface="+mn-cs"/>
                        </a:rPr>
                        <a:t>Digital modulation</a:t>
                      </a:r>
                      <a:endParaRPr lang="ru-RU" sz="2000" b="0" kern="1200" dirty="0">
                        <a:solidFill>
                          <a:schemeClr val="dk1"/>
                        </a:solidFill>
                        <a:latin typeface="+mn-lt"/>
                        <a:ea typeface="+mn-ea"/>
                        <a:cs typeface="+mn-cs"/>
                      </a:endParaRPr>
                    </a:p>
                  </a:txBody>
                  <a:tcPr marT="41564" marB="41564" anchor="ctr">
                    <a:solidFill>
                      <a:schemeClr val="bg2"/>
                    </a:solidFill>
                  </a:tcPr>
                </a:tc>
                <a:tc hMerge="1">
                  <a:txBody>
                    <a:bodyPr/>
                    <a:lstStyle/>
                    <a:p>
                      <a:pPr algn="ctr"/>
                      <a:endParaRPr lang="ru-RU" sz="1400" dirty="0">
                        <a:solidFill>
                          <a:schemeClr val="tx1"/>
                        </a:solidFill>
                      </a:endParaRPr>
                    </a:p>
                  </a:txBody>
                  <a:tcPr marT="41564" marB="41564" anchor="ctr">
                    <a:solidFill>
                      <a:schemeClr val="bg2"/>
                    </a:solidFill>
                  </a:tcPr>
                </a:tc>
                <a:tc hMerge="1">
                  <a:txBody>
                    <a:bodyPr/>
                    <a:lstStyle/>
                    <a:p>
                      <a:pPr algn="ctr"/>
                      <a:endParaRPr lang="ru-RU" sz="1400" dirty="0">
                        <a:solidFill>
                          <a:schemeClr val="tx1"/>
                        </a:solidFill>
                      </a:endParaRPr>
                    </a:p>
                  </a:txBody>
                  <a:tcPr marT="41564" marB="41564" anchor="ctr">
                    <a:solidFill>
                      <a:schemeClr val="bg2"/>
                    </a:solidFill>
                  </a:tcPr>
                </a:tc>
                <a:tc hMerge="1">
                  <a:txBody>
                    <a:bodyPr/>
                    <a:lstStyle/>
                    <a:p>
                      <a:pPr algn="ctr"/>
                      <a:endParaRPr lang="ru-RU" sz="1400" dirty="0">
                        <a:solidFill>
                          <a:schemeClr val="tx1"/>
                        </a:solidFill>
                      </a:endParaRPr>
                    </a:p>
                  </a:txBody>
                  <a:tcPr marT="41564" marB="41564" anchor="ctr">
                    <a:solidFill>
                      <a:schemeClr val="bg2"/>
                    </a:solidFill>
                  </a:tcPr>
                </a:tc>
                <a:tc hMerge="1">
                  <a:txBody>
                    <a:bodyPr/>
                    <a:lstStyle/>
                    <a:p>
                      <a:pPr algn="ctr"/>
                      <a:endParaRPr lang="ru-RU" sz="1400" dirty="0">
                        <a:solidFill>
                          <a:srgbClr val="FF0000"/>
                        </a:solidFill>
                      </a:endParaRPr>
                    </a:p>
                  </a:txBody>
                  <a:tcPr marT="41564" marB="41564" anchor="ctr">
                    <a:solidFill>
                      <a:schemeClr val="bg2"/>
                    </a:solidFill>
                  </a:tcPr>
                </a:tc>
                <a:extLst>
                  <a:ext uri="{0D108BD9-81ED-4DB2-BD59-A6C34878D82A}">
                    <a16:rowId xmlns:a16="http://schemas.microsoft.com/office/drawing/2014/main" val="89303882"/>
                  </a:ext>
                </a:extLst>
              </a:tr>
              <a:tr h="0">
                <a:tc>
                  <a:txBody>
                    <a:bodyPr/>
                    <a:lstStyle/>
                    <a:p>
                      <a:pPr marL="0" algn="ctr" defTabSz="914400" rtl="0" eaLnBrk="1" latinLnBrk="0" hangingPunct="1"/>
                      <a:r>
                        <a:rPr lang="en-GB" sz="1400" b="0" kern="1200" dirty="0">
                          <a:solidFill>
                            <a:schemeClr val="dk1"/>
                          </a:solidFill>
                          <a:latin typeface="+mn-lt"/>
                          <a:ea typeface="+mn-ea"/>
                          <a:cs typeface="+mn-cs"/>
                        </a:rPr>
                        <a:t>Digital modulations</a:t>
                      </a:r>
                      <a:endParaRPr lang="ru-RU" sz="1400" b="0" kern="1200" dirty="0">
                        <a:solidFill>
                          <a:schemeClr val="dk1"/>
                        </a:solidFill>
                        <a:latin typeface="+mn-lt"/>
                        <a:ea typeface="+mn-ea"/>
                        <a:cs typeface="+mn-cs"/>
                      </a:endParaRPr>
                    </a:p>
                  </a:txBody>
                  <a:tcPr marT="41564" marB="41564" anchor="ctr">
                    <a:solidFill>
                      <a:schemeClr val="bg2"/>
                    </a:solidFill>
                  </a:tcPr>
                </a:tc>
                <a:tc>
                  <a:txBody>
                    <a:bodyPr/>
                    <a:lstStyle/>
                    <a:p>
                      <a:pPr algn="ctr"/>
                      <a:r>
                        <a:rPr lang="cs-CZ" sz="1400" dirty="0"/>
                        <a:t>QAM,</a:t>
                      </a:r>
                      <a:r>
                        <a:rPr lang="en-GB" sz="1400" dirty="0"/>
                        <a:t> supporting alternative libraries in the format .</a:t>
                      </a:r>
                      <a:r>
                        <a:rPr lang="en-GB" sz="1400" dirty="0" err="1"/>
                        <a:t>qid</a:t>
                      </a:r>
                      <a:r>
                        <a:rPr lang="en-GB" sz="1400" dirty="0"/>
                        <a:t>, .</a:t>
                      </a:r>
                      <a:r>
                        <a:rPr lang="en-GB" sz="1400" dirty="0" err="1"/>
                        <a:t>qim</a:t>
                      </a:r>
                      <a:r>
                        <a:rPr lang="en-GB" sz="1400" dirty="0"/>
                        <a:t>, .</a:t>
                      </a:r>
                      <a:r>
                        <a:rPr lang="en-GB" sz="1400" dirty="0" err="1"/>
                        <a:t>qis</a:t>
                      </a:r>
                      <a:r>
                        <a:rPr lang="en-GB" sz="1400" dirty="0"/>
                        <a:t>, .qi</a:t>
                      </a:r>
                      <a:endParaRPr lang="ru-RU" sz="1400" dirty="0">
                        <a:solidFill>
                          <a:schemeClr val="tx1"/>
                        </a:solidFill>
                      </a:endParaRPr>
                    </a:p>
                  </a:txBody>
                  <a:tcPr marT="41564" marB="41564" anchor="ctr">
                    <a:solidFill>
                      <a:srgbClr val="FFD3D3"/>
                    </a:solidFill>
                  </a:tcPr>
                </a:tc>
                <a:tc gridSpan="3">
                  <a:txBody>
                    <a:bodyPr/>
                    <a:lstStyle/>
                    <a:p>
                      <a:pPr algn="ctr"/>
                      <a:r>
                        <a:rPr lang="cs-CZ" sz="1800" b="0" i="0" kern="1200" dirty="0">
                          <a:solidFill>
                            <a:schemeClr val="dk1"/>
                          </a:solidFill>
                          <a:effectLst/>
                          <a:latin typeface="+mn-lt"/>
                          <a:ea typeface="+mn-ea"/>
                          <a:cs typeface="+mn-cs"/>
                        </a:rPr>
                        <a:t>LTE/LTE</a:t>
                      </a:r>
                      <a:r>
                        <a:rPr lang="en-GB" sz="1800" b="0" i="0" kern="1200" dirty="0">
                          <a:solidFill>
                            <a:schemeClr val="dk1"/>
                          </a:solidFill>
                          <a:effectLst/>
                          <a:latin typeface="+mn-lt"/>
                          <a:ea typeface="+mn-ea"/>
                          <a:cs typeface="+mn-cs"/>
                        </a:rPr>
                        <a:t>,</a:t>
                      </a:r>
                      <a:r>
                        <a:rPr lang="cs-CZ" sz="1800" b="0" i="0" kern="1200" dirty="0">
                          <a:solidFill>
                            <a:schemeClr val="dk1"/>
                          </a:solidFill>
                          <a:effectLst/>
                          <a:latin typeface="+mn-lt"/>
                          <a:ea typeface="+mn-ea"/>
                          <a:cs typeface="+mn-cs"/>
                        </a:rPr>
                        <a:t> W-CDMA/HSPA+</a:t>
                      </a:r>
                      <a:r>
                        <a:rPr lang="en-GB" sz="1800" b="0" i="0" kern="1200" dirty="0">
                          <a:solidFill>
                            <a:schemeClr val="dk1"/>
                          </a:solidFill>
                          <a:effectLst/>
                          <a:latin typeface="+mn-lt"/>
                          <a:ea typeface="+mn-ea"/>
                          <a:cs typeface="+mn-cs"/>
                        </a:rPr>
                        <a:t>, </a:t>
                      </a:r>
                      <a:r>
                        <a:rPr lang="cs-CZ" sz="1800" b="0" i="0" kern="1200" dirty="0">
                          <a:solidFill>
                            <a:schemeClr val="dk1"/>
                          </a:solidFill>
                          <a:effectLst/>
                          <a:latin typeface="+mn-lt"/>
                          <a:ea typeface="+mn-ea"/>
                          <a:cs typeface="+mn-cs"/>
                        </a:rPr>
                        <a:t>cdma2000/1xEV-DO</a:t>
                      </a:r>
                      <a:r>
                        <a:rPr lang="en-GB" sz="1800" b="0" i="0" kern="1200" dirty="0">
                          <a:solidFill>
                            <a:schemeClr val="dk1"/>
                          </a:solidFill>
                          <a:effectLst/>
                          <a:latin typeface="+mn-lt"/>
                          <a:ea typeface="+mn-ea"/>
                          <a:cs typeface="+mn-cs"/>
                        </a:rPr>
                        <a:t>, </a:t>
                      </a:r>
                      <a:r>
                        <a:rPr lang="cs-CZ" sz="1800" b="0" i="0" kern="1200" dirty="0">
                          <a:solidFill>
                            <a:schemeClr val="dk1"/>
                          </a:solidFill>
                          <a:effectLst/>
                          <a:latin typeface="+mn-lt"/>
                          <a:ea typeface="+mn-ea"/>
                          <a:cs typeface="+mn-cs"/>
                        </a:rPr>
                        <a:t>GSM/EDGE/Evo</a:t>
                      </a:r>
                      <a:r>
                        <a:rPr lang="en-GB" sz="1800" b="0" i="0" kern="1200" dirty="0">
                          <a:solidFill>
                            <a:schemeClr val="dk1"/>
                          </a:solidFill>
                          <a:effectLst/>
                          <a:latin typeface="+mn-lt"/>
                          <a:ea typeface="+mn-ea"/>
                          <a:cs typeface="+mn-cs"/>
                        </a:rPr>
                        <a:t>,</a:t>
                      </a:r>
                      <a:r>
                        <a:rPr lang="cs-CZ" sz="1800" b="0" i="0" kern="1200" dirty="0">
                          <a:solidFill>
                            <a:schemeClr val="dk1"/>
                          </a:solidFill>
                          <a:effectLst/>
                          <a:latin typeface="+mn-lt"/>
                          <a:ea typeface="+mn-ea"/>
                          <a:cs typeface="+mn-cs"/>
                        </a:rPr>
                        <a:t> Bluetooth</a:t>
                      </a:r>
                      <a:r>
                        <a:rPr lang="en-GB" sz="1800" b="0" i="0" kern="1200" dirty="0">
                          <a:solidFill>
                            <a:schemeClr val="dk1"/>
                          </a:solidFill>
                          <a:effectLst/>
                          <a:latin typeface="+mn-lt"/>
                          <a:ea typeface="+mn-ea"/>
                          <a:cs typeface="+mn-cs"/>
                        </a:rPr>
                        <a:t>, </a:t>
                      </a:r>
                      <a:r>
                        <a:rPr lang="cs-CZ" sz="1800" b="0" i="0" kern="1200" dirty="0">
                          <a:solidFill>
                            <a:schemeClr val="dk1"/>
                          </a:solidFill>
                          <a:effectLst/>
                          <a:latin typeface="+mn-lt"/>
                          <a:ea typeface="+mn-ea"/>
                          <a:cs typeface="+mn-cs"/>
                        </a:rPr>
                        <a:t>DFS and DAA </a:t>
                      </a:r>
                      <a:r>
                        <a:rPr lang="en-GB" sz="1800" b="0" i="0" kern="1200" dirty="0">
                          <a:solidFill>
                            <a:schemeClr val="dk1"/>
                          </a:solidFill>
                          <a:effectLst/>
                          <a:latin typeface="+mn-lt"/>
                          <a:ea typeface="+mn-ea"/>
                          <a:cs typeface="+mn-cs"/>
                        </a:rPr>
                        <a:t>, </a:t>
                      </a:r>
                      <a:r>
                        <a:rPr lang="cs-CZ" sz="1800" b="0" i="0" kern="1200" dirty="0">
                          <a:solidFill>
                            <a:schemeClr val="dk1"/>
                          </a:solidFill>
                          <a:effectLst/>
                          <a:latin typeface="+mn-lt"/>
                          <a:ea typeface="+mn-ea"/>
                          <a:cs typeface="+mn-cs"/>
                        </a:rPr>
                        <a:t> Global Navigation Satellite System (GNSS)</a:t>
                      </a:r>
                      <a:r>
                        <a:rPr lang="en-GB" sz="1800" b="0" i="0" kern="1200" dirty="0">
                          <a:solidFill>
                            <a:schemeClr val="dk1"/>
                          </a:solidFill>
                          <a:effectLst/>
                          <a:latin typeface="+mn-lt"/>
                          <a:ea typeface="+mn-ea"/>
                          <a:cs typeface="+mn-cs"/>
                        </a:rPr>
                        <a:t>,</a:t>
                      </a:r>
                      <a:r>
                        <a:rPr lang="cs-CZ" sz="1800" b="0" i="0" kern="1200" dirty="0">
                          <a:solidFill>
                            <a:schemeClr val="dk1"/>
                          </a:solidFill>
                          <a:effectLst/>
                          <a:latin typeface="+mn-lt"/>
                          <a:ea typeface="+mn-ea"/>
                          <a:cs typeface="+mn-cs"/>
                        </a:rPr>
                        <a:t> IoT, WiMAX</a:t>
                      </a:r>
                      <a:r>
                        <a:rPr lang="en-GB" sz="1800" b="0" i="0" kern="1200" dirty="0">
                          <a:solidFill>
                            <a:schemeClr val="dk1"/>
                          </a:solidFill>
                          <a:effectLst/>
                          <a:latin typeface="+mn-lt"/>
                          <a:ea typeface="+mn-ea"/>
                          <a:cs typeface="+mn-cs"/>
                        </a:rPr>
                        <a:t>,</a:t>
                      </a:r>
                      <a:r>
                        <a:rPr lang="cs-CZ" sz="1800" b="0" i="0" kern="1200" dirty="0">
                          <a:solidFill>
                            <a:schemeClr val="dk1"/>
                          </a:solidFill>
                          <a:effectLst/>
                          <a:latin typeface="+mn-lt"/>
                          <a:ea typeface="+mn-ea"/>
                          <a:cs typeface="+mn-cs"/>
                        </a:rPr>
                        <a:t> 5G NR</a:t>
                      </a:r>
                      <a:r>
                        <a:rPr lang="en-GB" sz="1800" b="0" i="0" kern="1200" dirty="0">
                          <a:solidFill>
                            <a:schemeClr val="dk1"/>
                          </a:solidFill>
                          <a:effectLst/>
                          <a:latin typeface="+mn-lt"/>
                          <a:ea typeface="+mn-ea"/>
                          <a:cs typeface="+mn-cs"/>
                        </a:rPr>
                        <a:t>,</a:t>
                      </a:r>
                      <a:r>
                        <a:rPr lang="cs-CZ" sz="1800" b="0" i="0" kern="1200" dirty="0">
                          <a:solidFill>
                            <a:schemeClr val="dk1"/>
                          </a:solidFill>
                          <a:effectLst/>
                          <a:latin typeface="+mn-lt"/>
                          <a:ea typeface="+mn-ea"/>
                          <a:cs typeface="+mn-cs"/>
                        </a:rPr>
                        <a:t> LMR</a:t>
                      </a:r>
                      <a:r>
                        <a:rPr lang="en-GB" sz="1800" b="0" i="0" kern="1200" dirty="0">
                          <a:solidFill>
                            <a:schemeClr val="dk1"/>
                          </a:solidFill>
                          <a:effectLst/>
                          <a:latin typeface="+mn-lt"/>
                          <a:ea typeface="+mn-ea"/>
                          <a:cs typeface="+mn-cs"/>
                        </a:rPr>
                        <a:t>, PSK, QAM, FSK, MSK, ASK, TETRA</a:t>
                      </a:r>
                      <a:endParaRPr lang="ru-RU" sz="1400" dirty="0">
                        <a:solidFill>
                          <a:schemeClr val="tx1"/>
                        </a:solidFill>
                      </a:endParaRPr>
                    </a:p>
                  </a:txBody>
                  <a:tcPr marT="41564" marB="41564" anchor="ctr">
                    <a:solidFill>
                      <a:srgbClr val="92D050"/>
                    </a:solidFill>
                  </a:tcPr>
                </a:tc>
                <a:tc hMerge="1">
                  <a:txBody>
                    <a:bodyPr/>
                    <a:lstStyle/>
                    <a:p>
                      <a:pPr algn="ctr"/>
                      <a:endParaRPr lang="ru-RU" sz="1400" dirty="0">
                        <a:solidFill>
                          <a:schemeClr val="tx1"/>
                        </a:solidFill>
                      </a:endParaRPr>
                    </a:p>
                  </a:txBody>
                  <a:tcPr marT="41564" marB="41564" anchor="ctr">
                    <a:solidFill>
                      <a:schemeClr val="bg2"/>
                    </a:solidFill>
                  </a:tcPr>
                </a:tc>
                <a:tc hMerge="1">
                  <a:txBody>
                    <a:bodyPr/>
                    <a:lstStyle/>
                    <a:p>
                      <a:pPr algn="ctr"/>
                      <a:endParaRPr lang="ru-RU" sz="1400" dirty="0">
                        <a:solidFill>
                          <a:srgbClr val="FF0000"/>
                        </a:solidFill>
                      </a:endParaRPr>
                    </a:p>
                  </a:txBody>
                  <a:tcPr marT="41564" marB="41564" anchor="ctr">
                    <a:solidFill>
                      <a:schemeClr val="bg2"/>
                    </a:solidFill>
                  </a:tcPr>
                </a:tc>
                <a:extLst>
                  <a:ext uri="{0D108BD9-81ED-4DB2-BD59-A6C34878D82A}">
                    <a16:rowId xmlns:a16="http://schemas.microsoft.com/office/drawing/2014/main" val="2882252214"/>
                  </a:ext>
                </a:extLst>
              </a:tr>
            </a:tbl>
          </a:graphicData>
        </a:graphic>
      </p:graphicFrame>
      <p:pic>
        <p:nvPicPr>
          <p:cNvPr id="2" name="Рисунок 10">
            <a:extLst>
              <a:ext uri="{FF2B5EF4-FFF2-40B4-BE49-F238E27FC236}">
                <a16:creationId xmlns:a16="http://schemas.microsoft.com/office/drawing/2014/main" id="{188527B5-1A9B-0C7E-3512-D669EEC9DBF8}"/>
              </a:ext>
            </a:extLst>
          </p:cNvPr>
          <p:cNvPicPr>
            <a:picLocks noChangeAspect="1"/>
          </p:cNvPicPr>
          <p:nvPr/>
        </p:nvPicPr>
        <p:blipFill rotWithShape="1">
          <a:blip r:embed="rId2">
            <a:extLst>
              <a:ext uri="{28A0092B-C50C-407E-A947-70E740481C1C}">
                <a14:useLocalDpi xmlns:a14="http://schemas.microsoft.com/office/drawing/2010/main" val="0"/>
              </a:ext>
            </a:extLst>
          </a:blip>
          <a:srcRect b="23265"/>
          <a:stretch/>
        </p:blipFill>
        <p:spPr>
          <a:xfrm>
            <a:off x="3281980" y="85533"/>
            <a:ext cx="1393350" cy="1069195"/>
          </a:xfrm>
          <a:prstGeom prst="rect">
            <a:avLst/>
          </a:prstGeom>
        </p:spPr>
      </p:pic>
      <p:pic>
        <p:nvPicPr>
          <p:cNvPr id="6" name="Рисунок 3">
            <a:extLst>
              <a:ext uri="{FF2B5EF4-FFF2-40B4-BE49-F238E27FC236}">
                <a16:creationId xmlns:a16="http://schemas.microsoft.com/office/drawing/2014/main" id="{A907C46A-6B9A-AACD-7582-057773418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685" y="179250"/>
            <a:ext cx="3239984" cy="1069195"/>
          </a:xfrm>
          <a:prstGeom prst="rect">
            <a:avLst/>
          </a:prstGeom>
        </p:spPr>
      </p:pic>
    </p:spTree>
    <p:extLst>
      <p:ext uri="{BB962C8B-B14F-4D97-AF65-F5344CB8AC3E}">
        <p14:creationId xmlns:p14="http://schemas.microsoft.com/office/powerpoint/2010/main" val="163752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379C53-FA5B-447B-BA0B-7610F5B6192D}"/>
              </a:ext>
            </a:extLst>
          </p:cNvPr>
          <p:cNvSpPr>
            <a:spLocks noGrp="1"/>
          </p:cNvSpPr>
          <p:nvPr>
            <p:ph type="title"/>
          </p:nvPr>
        </p:nvSpPr>
        <p:spPr>
          <a:xfrm>
            <a:off x="838200" y="517525"/>
            <a:ext cx="10515600" cy="488315"/>
          </a:xfrm>
        </p:spPr>
        <p:txBody>
          <a:bodyPr>
            <a:normAutofit/>
          </a:bodyPr>
          <a:lstStyle/>
          <a:p>
            <a:pPr algn="ctr"/>
            <a:r>
              <a:rPr lang="en-US" sz="2500" b="1" dirty="0">
                <a:gradFill flip="none" rotWithShape="1">
                  <a:gsLst>
                    <a:gs pos="0">
                      <a:srgbClr val="C7262F"/>
                    </a:gs>
                    <a:gs pos="100000">
                      <a:srgbClr val="7E181F"/>
                    </a:gs>
                  </a:gsLst>
                  <a:lin ang="5400000" scaled="1"/>
                  <a:tileRect/>
                </a:gradFill>
                <a:latin typeface="+mn-lt"/>
                <a:cs typeface="Arial" panose="020B0604020202020204" pitchFamily="34" charset="0"/>
              </a:rPr>
              <a:t>Max. power </a:t>
            </a:r>
            <a:r>
              <a:rPr lang="en-US" sz="2500" b="1" dirty="0" err="1">
                <a:gradFill flip="none" rotWithShape="1">
                  <a:gsLst>
                    <a:gs pos="0">
                      <a:srgbClr val="C7262F"/>
                    </a:gs>
                    <a:gs pos="100000">
                      <a:srgbClr val="7E181F"/>
                    </a:gs>
                  </a:gsLst>
                  <a:lin ang="5400000" scaled="1"/>
                  <a:tileRect/>
                </a:gradFill>
                <a:latin typeface="+mn-lt"/>
                <a:cs typeface="Arial" panose="020B0604020202020204" pitchFamily="34" charset="0"/>
              </a:rPr>
              <a:t>AnaPico</a:t>
            </a:r>
            <a:endParaRPr lang="ru-RU" sz="2500" b="1" dirty="0">
              <a:latin typeface="+mn-lt"/>
            </a:endParaRPr>
          </a:p>
        </p:txBody>
      </p:sp>
      <p:sp>
        <p:nvSpPr>
          <p:cNvPr id="4" name="TextBox 3">
            <a:extLst>
              <a:ext uri="{FF2B5EF4-FFF2-40B4-BE49-F238E27FC236}">
                <a16:creationId xmlns:a16="http://schemas.microsoft.com/office/drawing/2014/main" id="{17C1A711-958B-4F73-B829-AD33B0BC3E89}"/>
              </a:ext>
            </a:extLst>
          </p:cNvPr>
          <p:cNvSpPr txBox="1"/>
          <p:nvPr/>
        </p:nvSpPr>
        <p:spPr>
          <a:xfrm>
            <a:off x="1880880" y="1151783"/>
            <a:ext cx="2891307" cy="307777"/>
          </a:xfrm>
          <a:prstGeom prst="rect">
            <a:avLst/>
          </a:prstGeom>
          <a:noFill/>
        </p:spPr>
        <p:txBody>
          <a:bodyPr wrap="square" rtlCol="0">
            <a:spAutoFit/>
          </a:bodyPr>
          <a:lstStyle/>
          <a:p>
            <a:pPr algn="ctr"/>
            <a:r>
              <a:rPr lang="en-US" sz="1400" u="sng" dirty="0" err="1"/>
              <a:t>AnaPico</a:t>
            </a:r>
            <a:r>
              <a:rPr lang="en-US" sz="1400" u="sng" dirty="0"/>
              <a:t> APVSG04</a:t>
            </a:r>
            <a:endParaRPr lang="ru-RU" sz="1400" u="sng" dirty="0"/>
          </a:p>
        </p:txBody>
      </p:sp>
      <p:sp>
        <p:nvSpPr>
          <p:cNvPr id="3" name="TextBox 2">
            <a:extLst>
              <a:ext uri="{FF2B5EF4-FFF2-40B4-BE49-F238E27FC236}">
                <a16:creationId xmlns:a16="http://schemas.microsoft.com/office/drawing/2014/main" id="{89145D70-6E1F-DCB4-9BE1-CEC08EA0A69B}"/>
              </a:ext>
            </a:extLst>
          </p:cNvPr>
          <p:cNvSpPr txBox="1"/>
          <p:nvPr/>
        </p:nvSpPr>
        <p:spPr>
          <a:xfrm>
            <a:off x="7842815" y="1151783"/>
            <a:ext cx="2891307" cy="307777"/>
          </a:xfrm>
          <a:prstGeom prst="rect">
            <a:avLst/>
          </a:prstGeom>
          <a:noFill/>
        </p:spPr>
        <p:txBody>
          <a:bodyPr wrap="square" rtlCol="0">
            <a:spAutoFit/>
          </a:bodyPr>
          <a:lstStyle/>
          <a:p>
            <a:pPr algn="ctr"/>
            <a:r>
              <a:rPr lang="en-US" sz="1400" u="sng" dirty="0" err="1"/>
              <a:t>AnaPico</a:t>
            </a:r>
            <a:r>
              <a:rPr lang="en-US" sz="1400" u="sng" dirty="0"/>
              <a:t> APVSG06</a:t>
            </a:r>
            <a:endParaRPr lang="ru-RU" sz="1400" u="sng" dirty="0"/>
          </a:p>
        </p:txBody>
      </p:sp>
      <p:pic>
        <p:nvPicPr>
          <p:cNvPr id="11" name="Рисунок 10">
            <a:extLst>
              <a:ext uri="{FF2B5EF4-FFF2-40B4-BE49-F238E27FC236}">
                <a16:creationId xmlns:a16="http://schemas.microsoft.com/office/drawing/2014/main" id="{5D98F780-E1B6-5F4B-4569-0820420A9D14}"/>
              </a:ext>
            </a:extLst>
          </p:cNvPr>
          <p:cNvPicPr>
            <a:picLocks noChangeAspect="1"/>
          </p:cNvPicPr>
          <p:nvPr/>
        </p:nvPicPr>
        <p:blipFill rotWithShape="1">
          <a:blip r:embed="rId2"/>
          <a:srcRect t="4872"/>
          <a:stretch/>
        </p:blipFill>
        <p:spPr>
          <a:xfrm>
            <a:off x="130604" y="1753173"/>
            <a:ext cx="5931232" cy="3742852"/>
          </a:xfrm>
          <a:prstGeom prst="rect">
            <a:avLst/>
          </a:prstGeom>
        </p:spPr>
      </p:pic>
      <p:pic>
        <p:nvPicPr>
          <p:cNvPr id="13" name="Рисунок 12">
            <a:extLst>
              <a:ext uri="{FF2B5EF4-FFF2-40B4-BE49-F238E27FC236}">
                <a16:creationId xmlns:a16="http://schemas.microsoft.com/office/drawing/2014/main" id="{A9354E0C-3AB3-29E7-659A-30313D4002A2}"/>
              </a:ext>
            </a:extLst>
          </p:cNvPr>
          <p:cNvPicPr>
            <a:picLocks noChangeAspect="1"/>
          </p:cNvPicPr>
          <p:nvPr/>
        </p:nvPicPr>
        <p:blipFill rotWithShape="1">
          <a:blip r:embed="rId3"/>
          <a:srcRect t="5323"/>
          <a:stretch/>
        </p:blipFill>
        <p:spPr>
          <a:xfrm>
            <a:off x="6102876" y="1746297"/>
            <a:ext cx="5965396" cy="3915872"/>
          </a:xfrm>
          <a:prstGeom prst="rect">
            <a:avLst/>
          </a:prstGeom>
        </p:spPr>
      </p:pic>
    </p:spTree>
    <p:extLst>
      <p:ext uri="{BB962C8B-B14F-4D97-AF65-F5344CB8AC3E}">
        <p14:creationId xmlns:p14="http://schemas.microsoft.com/office/powerpoint/2010/main" val="115514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379C53-FA5B-447B-BA0B-7610F5B6192D}"/>
              </a:ext>
            </a:extLst>
          </p:cNvPr>
          <p:cNvSpPr>
            <a:spLocks noGrp="1"/>
          </p:cNvSpPr>
          <p:nvPr>
            <p:ph type="title"/>
          </p:nvPr>
        </p:nvSpPr>
        <p:spPr>
          <a:xfrm>
            <a:off x="838200" y="517525"/>
            <a:ext cx="10515600" cy="488315"/>
          </a:xfrm>
        </p:spPr>
        <p:txBody>
          <a:bodyPr>
            <a:normAutofit/>
          </a:bodyPr>
          <a:lstStyle/>
          <a:p>
            <a:pPr algn="ctr"/>
            <a:r>
              <a:rPr lang="en-US" sz="2500" b="1" dirty="0">
                <a:gradFill flip="none" rotWithShape="1">
                  <a:gsLst>
                    <a:gs pos="0">
                      <a:srgbClr val="C7262F"/>
                    </a:gs>
                    <a:gs pos="100000">
                      <a:srgbClr val="7E181F"/>
                    </a:gs>
                  </a:gsLst>
                  <a:lin ang="5400000" scaled="1"/>
                  <a:tileRect/>
                </a:gradFill>
                <a:latin typeface="+mn-lt"/>
                <a:cs typeface="Arial" panose="020B0604020202020204" pitchFamily="34" charset="0"/>
              </a:rPr>
              <a:t>Max. power Keysight N5172B, N5182B, N5166B</a:t>
            </a:r>
            <a:endParaRPr lang="ru-RU" sz="2500" b="1" dirty="0">
              <a:latin typeface="+mn-lt"/>
            </a:endParaRPr>
          </a:p>
        </p:txBody>
      </p:sp>
      <p:sp>
        <p:nvSpPr>
          <p:cNvPr id="4" name="TextBox 3">
            <a:extLst>
              <a:ext uri="{FF2B5EF4-FFF2-40B4-BE49-F238E27FC236}">
                <a16:creationId xmlns:a16="http://schemas.microsoft.com/office/drawing/2014/main" id="{17C1A711-958B-4F73-B829-AD33B0BC3E89}"/>
              </a:ext>
            </a:extLst>
          </p:cNvPr>
          <p:cNvSpPr txBox="1"/>
          <p:nvPr/>
        </p:nvSpPr>
        <p:spPr>
          <a:xfrm>
            <a:off x="1919382" y="1151783"/>
            <a:ext cx="2891307" cy="307777"/>
          </a:xfrm>
          <a:prstGeom prst="rect">
            <a:avLst/>
          </a:prstGeom>
          <a:noFill/>
        </p:spPr>
        <p:txBody>
          <a:bodyPr wrap="square" rtlCol="0">
            <a:spAutoFit/>
          </a:bodyPr>
          <a:lstStyle/>
          <a:p>
            <a:pPr algn="ctr"/>
            <a:r>
              <a:rPr lang="en-US" sz="1400" u="sng" dirty="0"/>
              <a:t>Keysight N5172B, N5182B</a:t>
            </a:r>
            <a:endParaRPr lang="ru-RU" sz="1400" u="sng" dirty="0"/>
          </a:p>
        </p:txBody>
      </p:sp>
      <p:sp>
        <p:nvSpPr>
          <p:cNvPr id="5" name="TextBox 4">
            <a:extLst>
              <a:ext uri="{FF2B5EF4-FFF2-40B4-BE49-F238E27FC236}">
                <a16:creationId xmlns:a16="http://schemas.microsoft.com/office/drawing/2014/main" id="{02BE7E5B-6ABF-C4CB-C5F4-9CA643959BBA}"/>
              </a:ext>
            </a:extLst>
          </p:cNvPr>
          <p:cNvSpPr txBox="1"/>
          <p:nvPr/>
        </p:nvSpPr>
        <p:spPr>
          <a:xfrm>
            <a:off x="7972067" y="1151782"/>
            <a:ext cx="2891307" cy="307777"/>
          </a:xfrm>
          <a:prstGeom prst="rect">
            <a:avLst/>
          </a:prstGeom>
          <a:noFill/>
        </p:spPr>
        <p:txBody>
          <a:bodyPr wrap="square" rtlCol="0">
            <a:spAutoFit/>
          </a:bodyPr>
          <a:lstStyle/>
          <a:p>
            <a:pPr algn="ctr"/>
            <a:r>
              <a:rPr lang="en-US" sz="1400" u="sng" dirty="0"/>
              <a:t>Keysight N5166B</a:t>
            </a:r>
            <a:endParaRPr lang="ru-RU" sz="1400" u="sng" dirty="0"/>
          </a:p>
        </p:txBody>
      </p:sp>
      <p:pic>
        <p:nvPicPr>
          <p:cNvPr id="11" name="Рисунок 10">
            <a:extLst>
              <a:ext uri="{FF2B5EF4-FFF2-40B4-BE49-F238E27FC236}">
                <a16:creationId xmlns:a16="http://schemas.microsoft.com/office/drawing/2014/main" id="{998AC7D9-4016-4F30-251D-56B78CD87EC7}"/>
              </a:ext>
            </a:extLst>
          </p:cNvPr>
          <p:cNvPicPr>
            <a:picLocks noChangeAspect="1"/>
          </p:cNvPicPr>
          <p:nvPr/>
        </p:nvPicPr>
        <p:blipFill>
          <a:blip r:embed="rId2"/>
          <a:stretch>
            <a:fillRect/>
          </a:stretch>
        </p:blipFill>
        <p:spPr>
          <a:xfrm>
            <a:off x="570447" y="1519717"/>
            <a:ext cx="5435717" cy="4411428"/>
          </a:xfrm>
          <a:prstGeom prst="rect">
            <a:avLst/>
          </a:prstGeom>
        </p:spPr>
      </p:pic>
      <p:pic>
        <p:nvPicPr>
          <p:cNvPr id="13" name="Рисунок 12">
            <a:extLst>
              <a:ext uri="{FF2B5EF4-FFF2-40B4-BE49-F238E27FC236}">
                <a16:creationId xmlns:a16="http://schemas.microsoft.com/office/drawing/2014/main" id="{0407ACCD-F307-0DF5-7EE3-62CA7C08CAAF}"/>
              </a:ext>
            </a:extLst>
          </p:cNvPr>
          <p:cNvPicPr>
            <a:picLocks noChangeAspect="1"/>
          </p:cNvPicPr>
          <p:nvPr/>
        </p:nvPicPr>
        <p:blipFill>
          <a:blip r:embed="rId3"/>
          <a:stretch>
            <a:fillRect/>
          </a:stretch>
        </p:blipFill>
        <p:spPr>
          <a:xfrm>
            <a:off x="6501766" y="1739600"/>
            <a:ext cx="5545592" cy="1071612"/>
          </a:xfrm>
          <a:prstGeom prst="rect">
            <a:avLst/>
          </a:prstGeom>
        </p:spPr>
      </p:pic>
    </p:spTree>
    <p:extLst>
      <p:ext uri="{BB962C8B-B14F-4D97-AF65-F5344CB8AC3E}">
        <p14:creationId xmlns:p14="http://schemas.microsoft.com/office/powerpoint/2010/main" val="35095373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1460</Words>
  <Application>Microsoft Office PowerPoint</Application>
  <PresentationFormat>Breitbild</PresentationFormat>
  <Paragraphs>276</Paragraphs>
  <Slides>16</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Calibri Light</vt:lpstr>
      <vt:lpstr>Тема Office</vt:lpstr>
      <vt:lpstr>Single-channel models APVSG vs competitors before 6 GHz, part 1</vt:lpstr>
      <vt:lpstr>APVSG</vt:lpstr>
      <vt:lpstr>PowerPoint-Präsentation</vt:lpstr>
      <vt:lpstr>PowerPoint-Präsentation</vt:lpstr>
      <vt:lpstr>PowerPoint-Präsentation</vt:lpstr>
      <vt:lpstr>PowerPoint-Präsentation</vt:lpstr>
      <vt:lpstr>PowerPoint-Präsentation</vt:lpstr>
      <vt:lpstr>Max. power AnaPico</vt:lpstr>
      <vt:lpstr>Max. power Keysight N5172B, N5182B, N5166B</vt:lpstr>
      <vt:lpstr>Phase noise APVSG vs N5182B, N5172B</vt:lpstr>
      <vt:lpstr>Phase noise APVSG vs N5182B, N5172B</vt:lpstr>
      <vt:lpstr>Frequency response IQ BB, AnaPico vs Keysight</vt:lpstr>
      <vt:lpstr>EVM 16QAM AnaPico vs Keysight</vt:lpstr>
      <vt:lpstr>Conclusion</vt:lpstr>
      <vt:lpstr>Conclusion</vt:lpstr>
      <vt:lpstr>Exclusive options for APVSG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Одноканальные модели RFSG2-4-6, RFSG6H  vs  Keysight, Rohde</dc:title>
  <dc:creator>Natalia Khromova</dc:creator>
  <cp:lastModifiedBy>AnaPico Marketing</cp:lastModifiedBy>
  <cp:revision>38</cp:revision>
  <dcterms:created xsi:type="dcterms:W3CDTF">2022-03-19T18:19:20Z</dcterms:created>
  <dcterms:modified xsi:type="dcterms:W3CDTF">2023-07-12T11:26:40Z</dcterms:modified>
</cp:coreProperties>
</file>